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64" r:id="rId2"/>
    <p:sldId id="293" r:id="rId3"/>
    <p:sldId id="294" r:id="rId4"/>
    <p:sldId id="334" r:id="rId5"/>
    <p:sldId id="337" r:id="rId6"/>
    <p:sldId id="335" r:id="rId7"/>
    <p:sldId id="257" r:id="rId8"/>
    <p:sldId id="258" r:id="rId9"/>
    <p:sldId id="338" r:id="rId10"/>
    <p:sldId id="260" r:id="rId11"/>
    <p:sldId id="267" r:id="rId12"/>
    <p:sldId id="270" r:id="rId13"/>
    <p:sldId id="262" r:id="rId14"/>
    <p:sldId id="344" r:id="rId15"/>
    <p:sldId id="339" r:id="rId16"/>
    <p:sldId id="34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rjana Knezevic" initials="MK [2]" lastIdx="2" clrIdx="0">
    <p:extLst>
      <p:ext uri="{19B8F6BF-5375-455C-9EA6-DF929625EA0E}">
        <p15:presenceInfo xmlns="" xmlns:p15="http://schemas.microsoft.com/office/powerpoint/2012/main" userId="S::Mirjana.Knezevic@skgo.org::6463789b-ecc1-4883-a416-af264ccb14d7" providerId="AD"/>
      </p:ext>
    </p:extLst>
  </p:cmAuthor>
  <p:cmAuthor id="2" name="Milena Radomirovic" initials="MR" lastIdx="41" clrIdx="1">
    <p:extLst>
      <p:ext uri="{19B8F6BF-5375-455C-9EA6-DF929625EA0E}">
        <p15:presenceInfo xmlns="" xmlns:p15="http://schemas.microsoft.com/office/powerpoint/2012/main" userId="S::Milena.Radomirovic@skgo.org::57de70e3-22e2-44bb-b6ab-2fc82a5ff1af" providerId="AD"/>
      </p:ext>
    </p:extLst>
  </p:cmAuthor>
  <p:cmAuthor id="3" name="Ivan Milivojevic" initials="IM" lastIdx="2" clrIdx="2">
    <p:extLst>
      <p:ext uri="{19B8F6BF-5375-455C-9EA6-DF929625EA0E}">
        <p15:presenceInfo xmlns="" xmlns:p15="http://schemas.microsoft.com/office/powerpoint/2012/main" userId="S::Ivan.Milivojevic@skgo.org::a2163fa8-579e-451d-8269-186d0d38edc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493" autoAdjust="0"/>
    <p:restoredTop sz="86380" autoAdjust="0"/>
  </p:normalViewPr>
  <p:slideViewPr>
    <p:cSldViewPr>
      <p:cViewPr varScale="1">
        <p:scale>
          <a:sx n="63" d="100"/>
          <a:sy n="63" d="100"/>
        </p:scale>
        <p:origin x="-7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7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tart%20MAC.app\SA%20HARD%20DISKA%2021.07.2021\ZaSonju\BUDZET%202022\KORISNICI%20BUDZET%202022\ODLUKA%20BUDZET%202022%20GOD%20ZA%20SEDNICE%2002.12\Prilog%202%20-%20Tabele%20i%20grafici%202022.go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tart%20MAC.app\SA%20HARD%20DISKA%2021.07.2021\ZaSonju\BUDZET%202022\KORISNICI%20BUDZET%202022\ODLUKA%20BUDZET%202022%20GOD%20ZA%20SEDNICE%2002.12\Prilog%202%20-%20Tabele%20i%20grafici%202022.god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tart%20MAC.app\SA%20HARD%20DISKA%2021.07.2021\ZaSonju\BUDZET%202023\fpirc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'Расходи и издаци'!$D$5</c:f>
              <c:strCache>
                <c:ptCount val="1"/>
                <c:pt idx="0">
                  <c:v>извршење</c:v>
                </c:pt>
              </c:strCache>
            </c:strRef>
          </c:tx>
          <c:cat>
            <c:strRef>
              <c:f>'Расходи и издаци'!$C$6:$C$14</c:f>
              <c:strCache>
                <c:ptCount val="9"/>
                <c:pt idx="0">
                  <c:v>расходи за запослене</c:v>
                </c:pt>
                <c:pt idx="1">
                  <c:v>коришћење роба и услуга</c:v>
                </c:pt>
                <c:pt idx="2">
                  <c:v>отплата камата</c:v>
                </c:pt>
                <c:pt idx="3">
                  <c:v>субвенције</c:v>
                </c:pt>
                <c:pt idx="4">
                  <c:v>донације, дотације и трансфери</c:v>
                </c:pt>
                <c:pt idx="5">
                  <c:v>социјално осигурање и социјална заштита</c:v>
                </c:pt>
                <c:pt idx="6">
                  <c:v>остали расходи</c:v>
                </c:pt>
                <c:pt idx="7">
                  <c:v>капитални издаци</c:v>
                </c:pt>
                <c:pt idx="8">
                  <c:v>издаци за отплату главнице</c:v>
                </c:pt>
              </c:strCache>
            </c:strRef>
          </c:cat>
          <c:val>
            <c:numRef>
              <c:f>'Расходи и издаци'!$D$6:$D$14</c:f>
              <c:numCache>
                <c:formatCode>#,##0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256-42AC-9972-970785915AC3}"/>
            </c:ext>
          </c:extLst>
        </c:ser>
        <c:ser>
          <c:idx val="1"/>
          <c:order val="1"/>
          <c:tx>
            <c:strRef>
              <c:f>'Расходи и издаци'!$E$5</c:f>
              <c:strCache>
                <c:ptCount val="1"/>
                <c:pt idx="0">
                  <c:v>план 2022</c:v>
                </c:pt>
              </c:strCache>
            </c:strRef>
          </c:tx>
          <c:cat>
            <c:strRef>
              <c:f>'Расходи и издаци'!$C$6:$C$14</c:f>
              <c:strCache>
                <c:ptCount val="9"/>
                <c:pt idx="0">
                  <c:v>расходи за запослене</c:v>
                </c:pt>
                <c:pt idx="1">
                  <c:v>коришћење роба и услуга</c:v>
                </c:pt>
                <c:pt idx="2">
                  <c:v>отплата камата</c:v>
                </c:pt>
                <c:pt idx="3">
                  <c:v>субвенције</c:v>
                </c:pt>
                <c:pt idx="4">
                  <c:v>донације, дотације и трансфери</c:v>
                </c:pt>
                <c:pt idx="5">
                  <c:v>социјално осигурање и социјална заштита</c:v>
                </c:pt>
                <c:pt idx="6">
                  <c:v>остали расходи</c:v>
                </c:pt>
                <c:pt idx="7">
                  <c:v>капитални издаци</c:v>
                </c:pt>
                <c:pt idx="8">
                  <c:v>издаци за отплату главнице</c:v>
                </c:pt>
              </c:strCache>
            </c:strRef>
          </c:cat>
          <c:val>
            <c:numRef>
              <c:f>'Расходи и издаци'!$E$6:$E$14</c:f>
              <c:numCache>
                <c:formatCode>#,##0</c:formatCode>
                <c:ptCount val="9"/>
                <c:pt idx="0">
                  <c:v>155102854</c:v>
                </c:pt>
                <c:pt idx="1">
                  <c:v>217945000</c:v>
                </c:pt>
                <c:pt idx="2">
                  <c:v>7400000</c:v>
                </c:pt>
                <c:pt idx="3">
                  <c:v>12500000</c:v>
                </c:pt>
                <c:pt idx="4">
                  <c:v>54730000</c:v>
                </c:pt>
                <c:pt idx="5">
                  <c:v>11500000</c:v>
                </c:pt>
                <c:pt idx="6">
                  <c:v>62079000</c:v>
                </c:pt>
                <c:pt idx="7">
                  <c:v>120306000</c:v>
                </c:pt>
                <c:pt idx="8">
                  <c:v>29500000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256-42AC-9972-970785915AC3}"/>
            </c:ext>
          </c:extLst>
        </c:ser>
        <c:shape val="cylinder"/>
        <c:axId val="94184576"/>
        <c:axId val="94186112"/>
        <c:axId val="0"/>
      </c:bar3DChart>
      <c:catAx>
        <c:axId val="94184576"/>
        <c:scaling>
          <c:orientation val="minMax"/>
        </c:scaling>
        <c:axPos val="b"/>
        <c:numFmt formatCode="General" sourceLinked="0"/>
        <c:tickLblPos val="nextTo"/>
        <c:crossAx val="94186112"/>
        <c:crosses val="autoZero"/>
        <c:auto val="1"/>
        <c:lblAlgn val="ctr"/>
        <c:lblOffset val="100"/>
      </c:catAx>
      <c:valAx>
        <c:axId val="94186112"/>
        <c:scaling>
          <c:orientation val="minMax"/>
        </c:scaling>
        <c:axPos val="l"/>
        <c:majorGridlines/>
        <c:numFmt formatCode="#,##0" sourceLinked="1"/>
        <c:tickLblPos val="nextTo"/>
        <c:crossAx val="94184576"/>
        <c:crosses val="autoZero"/>
        <c:crossBetween val="between"/>
      </c:valAx>
    </c:plotArea>
    <c:legend>
      <c:legendPos val="r"/>
      <c:legendEntry>
        <c:idx val="1"/>
        <c:delete val="1"/>
      </c:legendEntry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showCatName val="1"/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'Извршење по корисницима '!$B$3:$B$16</c:f>
              <c:strCache>
                <c:ptCount val="14"/>
                <c:pt idx="0">
                  <c:v>Скупштина општине</c:v>
                </c:pt>
                <c:pt idx="1">
                  <c:v>Председник </c:v>
                </c:pt>
                <c:pt idx="2">
                  <c:v>Општинско веће</c:v>
                </c:pt>
                <c:pt idx="3">
                  <c:v>Општинскам управа</c:v>
                </c:pt>
                <c:pt idx="4">
                  <c:v>Месне заједнице</c:v>
                </c:pt>
                <c:pt idx="5">
                  <c:v>Центар за културу </c:v>
                </c:pt>
                <c:pt idx="6">
                  <c:v>Библиотека </c:v>
                </c:pt>
                <c:pt idx="7">
                  <c:v>Туристичка организација </c:v>
                </c:pt>
                <c:pt idx="8">
                  <c:v>Спортски центар </c:v>
                </c:pt>
                <c:pt idx="9">
                  <c:v>Предшколска установа </c:v>
                </c:pt>
                <c:pt idx="10">
                  <c:v>Центар за социјални рад </c:v>
                </c:pt>
                <c:pt idx="11">
                  <c:v>Здравствена установа</c:v>
                </c:pt>
                <c:pt idx="12">
                  <c:v>Основно образовање</c:v>
                </c:pt>
                <c:pt idx="13">
                  <c:v>Средње образовање</c:v>
                </c:pt>
              </c:strCache>
            </c:strRef>
          </c:cat>
          <c:val>
            <c:numRef>
              <c:f>'Извршење по корисницима '!$C$3:$C$16</c:f>
              <c:numCache>
                <c:formatCode>#,##0</c:formatCode>
                <c:ptCount val="14"/>
                <c:pt idx="0">
                  <c:v>16233000</c:v>
                </c:pt>
                <c:pt idx="1">
                  <c:v>6529000</c:v>
                </c:pt>
                <c:pt idx="2">
                  <c:v>7571000</c:v>
                </c:pt>
                <c:pt idx="3">
                  <c:v>181260000</c:v>
                </c:pt>
                <c:pt idx="4">
                  <c:v>7300000</c:v>
                </c:pt>
                <c:pt idx="5">
                  <c:v>33333700</c:v>
                </c:pt>
                <c:pt idx="6">
                  <c:v>14617000</c:v>
                </c:pt>
                <c:pt idx="7">
                  <c:v>9540000</c:v>
                </c:pt>
                <c:pt idx="8">
                  <c:v>39313000</c:v>
                </c:pt>
                <c:pt idx="9">
                  <c:v>52016000</c:v>
                </c:pt>
                <c:pt idx="10">
                  <c:v>13000000</c:v>
                </c:pt>
                <c:pt idx="11">
                  <c:v>18000000</c:v>
                </c:pt>
                <c:pt idx="12">
                  <c:v>16100000</c:v>
                </c:pt>
                <c:pt idx="13">
                  <c:v>5500000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B26-42A4-9432-47A15049E1EE}"/>
            </c:ext>
          </c:extLst>
        </c:ser>
        <c:dLbls>
          <c:showCatName val="1"/>
          <c:showPercent val="1"/>
        </c:dLbls>
      </c:pie3DChart>
    </c:plotArea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cat>
            <c:strRef>
              <c:f>Sheet2!$B$3:$B$13</c:f>
              <c:strCache>
                <c:ptCount val="11"/>
                <c:pt idx="0">
                  <c:v>SKUPSTINA OPSTINE</c:v>
                </c:pt>
                <c:pt idx="1">
                  <c:v>PREDSEDNIK OPSTINE</c:v>
                </c:pt>
                <c:pt idx="2">
                  <c:v>OPSTINSKO VECE</c:v>
                </c:pt>
                <c:pt idx="3">
                  <c:v>OPSTINSKA UPRAVA</c:v>
                </c:pt>
                <c:pt idx="4">
                  <c:v>MESNE ZAJEDNICE</c:v>
                </c:pt>
                <c:pt idx="5">
                  <c:v>TURISTICKA ORGANIZACIJA</c:v>
                </c:pt>
                <c:pt idx="6">
                  <c:v>KULTURA</c:v>
                </c:pt>
                <c:pt idx="7">
                  <c:v>KULTURA-BIBLIOTEKA</c:v>
                </c:pt>
                <c:pt idx="8">
                  <c:v>SPORTSKI CENTAR</c:v>
                </c:pt>
                <c:pt idx="9">
                  <c:v>PREDSKOLSKA USTANOVA</c:v>
                </c:pt>
                <c:pt idx="10">
                  <c:v>IZVR[EWE BUXETA,BELA PALANKA</c:v>
                </c:pt>
              </c:strCache>
            </c:strRef>
          </c:cat>
          <c:val>
            <c:numRef>
              <c:f>Sheet2!$C$3:$C$13</c:f>
              <c:numCache>
                <c:formatCode>General</c:formatCode>
                <c:ptCount val="11"/>
              </c:numCache>
            </c:numRef>
          </c:val>
        </c:ser>
        <c:ser>
          <c:idx val="1"/>
          <c:order val="1"/>
          <c:cat>
            <c:strRef>
              <c:f>Sheet2!$B$3:$B$13</c:f>
              <c:strCache>
                <c:ptCount val="11"/>
                <c:pt idx="0">
                  <c:v>SKUPSTINA OPSTINE</c:v>
                </c:pt>
                <c:pt idx="1">
                  <c:v>PREDSEDNIK OPSTINE</c:v>
                </c:pt>
                <c:pt idx="2">
                  <c:v>OPSTINSKO VECE</c:v>
                </c:pt>
                <c:pt idx="3">
                  <c:v>OPSTINSKA UPRAVA</c:v>
                </c:pt>
                <c:pt idx="4">
                  <c:v>MESNE ZAJEDNICE</c:v>
                </c:pt>
                <c:pt idx="5">
                  <c:v>TURISTICKA ORGANIZACIJA</c:v>
                </c:pt>
                <c:pt idx="6">
                  <c:v>KULTURA</c:v>
                </c:pt>
                <c:pt idx="7">
                  <c:v>KULTURA-BIBLIOTEKA</c:v>
                </c:pt>
                <c:pt idx="8">
                  <c:v>SPORTSKI CENTAR</c:v>
                </c:pt>
                <c:pt idx="9">
                  <c:v>PREDSKOLSKA USTANOVA</c:v>
                </c:pt>
                <c:pt idx="10">
                  <c:v>IZVR[EWE BUXETA,BELA PALANKA</c:v>
                </c:pt>
              </c:strCache>
            </c:strRef>
          </c:cat>
          <c:val>
            <c:numRef>
              <c:f>Sheet2!$D$3:$D$13</c:f>
              <c:numCache>
                <c:formatCode>General</c:formatCode>
                <c:ptCount val="11"/>
              </c:numCache>
            </c:numRef>
          </c:val>
        </c:ser>
        <c:ser>
          <c:idx val="2"/>
          <c:order val="2"/>
          <c:cat>
            <c:strRef>
              <c:f>Sheet2!$B$3:$B$13</c:f>
              <c:strCache>
                <c:ptCount val="11"/>
                <c:pt idx="0">
                  <c:v>SKUPSTINA OPSTINE</c:v>
                </c:pt>
                <c:pt idx="1">
                  <c:v>PREDSEDNIK OPSTINE</c:v>
                </c:pt>
                <c:pt idx="2">
                  <c:v>OPSTINSKO VECE</c:v>
                </c:pt>
                <c:pt idx="3">
                  <c:v>OPSTINSKA UPRAVA</c:v>
                </c:pt>
                <c:pt idx="4">
                  <c:v>MESNE ZAJEDNICE</c:v>
                </c:pt>
                <c:pt idx="5">
                  <c:v>TURISTICKA ORGANIZACIJA</c:v>
                </c:pt>
                <c:pt idx="6">
                  <c:v>KULTURA</c:v>
                </c:pt>
                <c:pt idx="7">
                  <c:v>KULTURA-BIBLIOTEKA</c:v>
                </c:pt>
                <c:pt idx="8">
                  <c:v>SPORTSKI CENTAR</c:v>
                </c:pt>
                <c:pt idx="9">
                  <c:v>PREDSKOLSKA USTANOVA</c:v>
                </c:pt>
                <c:pt idx="10">
                  <c:v>IZVR[EWE BUXETA,BELA PALANKA</c:v>
                </c:pt>
              </c:strCache>
            </c:strRef>
          </c:cat>
          <c:val>
            <c:numRef>
              <c:f>Sheet2!$E$3:$E$13</c:f>
              <c:numCache>
                <c:formatCode>#,##0.00</c:formatCode>
                <c:ptCount val="11"/>
                <c:pt idx="0">
                  <c:v>16557000</c:v>
                </c:pt>
                <c:pt idx="1">
                  <c:v>6900000</c:v>
                </c:pt>
                <c:pt idx="2">
                  <c:v>8700000</c:v>
                </c:pt>
                <c:pt idx="3">
                  <c:v>475480000</c:v>
                </c:pt>
                <c:pt idx="4">
                  <c:v>9010000</c:v>
                </c:pt>
                <c:pt idx="5">
                  <c:v>14641040</c:v>
                </c:pt>
                <c:pt idx="6">
                  <c:v>36476000</c:v>
                </c:pt>
                <c:pt idx="7">
                  <c:v>14184000</c:v>
                </c:pt>
                <c:pt idx="8">
                  <c:v>49330000</c:v>
                </c:pt>
                <c:pt idx="9">
                  <c:v>60535000</c:v>
                </c:pt>
                <c:pt idx="10">
                  <c:v>691813040</c:v>
                </c:pt>
              </c:numCache>
            </c:numRef>
          </c:val>
        </c:ser>
        <c:axId val="93870336"/>
        <c:axId val="93880320"/>
      </c:barChart>
      <c:catAx>
        <c:axId val="93870336"/>
        <c:scaling>
          <c:orientation val="minMax"/>
        </c:scaling>
        <c:axPos val="b"/>
        <c:tickLblPos val="nextTo"/>
        <c:crossAx val="93880320"/>
        <c:crosses val="autoZero"/>
        <c:auto val="1"/>
        <c:lblAlgn val="ctr"/>
        <c:lblOffset val="100"/>
      </c:catAx>
      <c:valAx>
        <c:axId val="93880320"/>
        <c:scaling>
          <c:orientation val="minMax"/>
        </c:scaling>
        <c:axPos val="l"/>
        <c:majorGridlines/>
        <c:numFmt formatCode="General" sourceLinked="1"/>
        <c:tickLblPos val="nextTo"/>
        <c:crossAx val="9387033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algn="just"/>
          <a:r>
            <a:rPr lang="sr-Cyrl-CS" sz="1400" b="1" i="1" dirty="0"/>
            <a:t>Донације</a:t>
          </a:r>
          <a:r>
            <a:rPr lang="sr-Cyrl-CS" sz="1400" b="1" dirty="0"/>
            <a:t> </a:t>
          </a:r>
          <a:r>
            <a:rPr lang="sr-Cyrl-CS" sz="14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dirty="0"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dirty="0">
              <a:latin typeface="Calibri" panose="020F0502020204030204" pitchFamily="34" charset="0"/>
            </a:rPr>
            <a:t>наменски (</a:t>
          </a:r>
          <a:r>
            <a:rPr lang="sr-Cyrl-RS" altLang="en-US" sz="14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dirty="0">
              <a:latin typeface="Calibri" panose="020F0502020204030204" pitchFamily="34" charset="0"/>
            </a:rPr>
            <a:t>ненаменски (</a:t>
          </a:r>
          <a:r>
            <a:rPr lang="sr-Cyrl-RS" altLang="en-US" sz="14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dirty="0">
              <a:latin typeface="Calibri" panose="020F0502020204030204" pitchFamily="34" charset="0"/>
            </a:rPr>
            <a:t> </a:t>
          </a:r>
          <a:r>
            <a:rPr lang="sr-Cyrl-RS" altLang="en-US" sz="1400" dirty="0">
              <a:latin typeface="Calibri" panose="020F0502020204030204" pitchFamily="34" charset="0"/>
            </a:rPr>
            <a:t>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just"/>
          <a:r>
            <a:rPr lang="sr-Cyrl-RS" sz="14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града.</a:t>
          </a:r>
          <a:endParaRPr lang="en-US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sr-Cyrl-RS" sz="1400" b="0" i="0" dirty="0"/>
            <a:t>Примања од задуживања представљају приливе по основу примања од задуживања код пословних банака у земљи у корист нивоа градова. Примања од продаје финансијске имовине  представљају приливе по основу продаје домаћих акција и осталог капитала у корист нивоа градова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sr-Cyrl-RS" altLang="en-US" sz="1400" dirty="0"/>
            <a:t> Представљају вишак прихода буџета града који нису потрошени у претходној  буџетској години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8120EF99-E00F-4494-BFCA-8749C1115436}" type="presOf" srcId="{E055884F-7426-4921-A0E5-9CA56A76B49A}" destId="{CCB8139E-CA19-491D-9FCD-6BF28923C725}" srcOrd="0" destOrd="0" presId="urn:diagrams.loki3.com/BracketList"/>
    <dgm:cxn modelId="{8DF7604E-D30B-4D29-A714-BF4C67282722}" type="presOf" srcId="{D45E583C-4AAD-40D2-9D24-9A0A68141567}" destId="{7BB6658A-32E0-42C7-B82A-240BF45CF27D}" srcOrd="0" destOrd="0" presId="urn:diagrams.loki3.com/BracketList"/>
    <dgm:cxn modelId="{D180D9DF-1134-4034-82CB-2A5DE44386F2}" type="presOf" srcId="{E1B79EE1-1157-4302-AB0B-8FEDC81165FD}" destId="{F40D94EA-52E0-4740-A924-EAF350BDF213}" srcOrd="0" destOrd="0" presId="urn:diagrams.loki3.com/BracketList"/>
    <dgm:cxn modelId="{1F4D2793-BD6E-4E71-BAB4-D6D0DEF19BD8}" type="presOf" srcId="{FE2BA0E8-81AC-463B-B498-EF464F5BCE06}" destId="{9893D59A-7FEC-486D-89C4-D28135F6121C}" srcOrd="0" destOrd="0" presId="urn:diagrams.loki3.com/BracketList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281914F4-D8BC-495E-956B-3246AF2EC200}" type="presOf" srcId="{28888755-727E-436B-B2F2-DA7896544A65}" destId="{9312B733-3AEB-49F6-8245-08553BA2949B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8ED36F3F-1036-46BF-B161-E2DF12D3DE49}" type="presOf" srcId="{A22D28D0-C0EE-4FAC-9411-A8A4995FB17B}" destId="{B43D6F8D-5103-4DCA-8971-053A6B7A987B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823A3D95-6E18-4348-AF5D-F5A67ED1D5F5}" type="presOf" srcId="{E1AD8724-28DC-48C5-B75E-B0D1F33E6279}" destId="{939B76D1-BB33-4E50-9ECD-839FB5787B95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DFBD7A21-0954-4B7F-903E-719597804F28}" type="presOf" srcId="{6B14159D-5902-471E-9F91-CEA86CA18597}" destId="{FFFD7BD8-195B-4FA4-9414-4F4C582F5570}" srcOrd="0" destOrd="0" presId="urn:diagrams.loki3.com/BracketList"/>
    <dgm:cxn modelId="{115F89EA-ED00-4FA2-833B-C468A17C77B1}" type="presOf" srcId="{0C844461-76DE-4FEA-A87D-23440AD6FC2E}" destId="{C6144CDB-22C1-4337-9F95-C3A522A707D1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D9B9A5A4-110B-45CC-94E0-BB7998BBACA2}" type="presOf" srcId="{4B4A2A45-FFA7-47F5-A99D-A2DFD7698107}" destId="{9A05939C-6B40-4C32-897A-4A6DC3E71E5B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251C8748-D7D4-4EEA-9063-7D96C4DC6F5C}" type="presOf" srcId="{26EF48C7-6381-4355-B03F-DD441AE957C7}" destId="{EFAACCF6-3A6A-4536-89B0-F0A7C44F6BE1}" srcOrd="0" destOrd="0" presId="urn:diagrams.loki3.com/BracketList"/>
    <dgm:cxn modelId="{89B8D35F-AF1C-4B87-9F0F-C836A969D035}" type="presOf" srcId="{92FD0664-EE76-4121-BE7B-68FC1EE5F4D7}" destId="{C6BA9D27-2D60-4BA7-98A9-E18E57FDB6CB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8BFB5925-EDE0-45E3-91ED-A6C1C76B091F}" type="presOf" srcId="{EEA47F19-311D-44B3-AAA4-35C98BD4844B}" destId="{EFEB1020-9C17-48DC-BBE0-54FA743F9F75}" srcOrd="0" destOrd="0" presId="urn:diagrams.loki3.com/BracketList"/>
    <dgm:cxn modelId="{B7765B4B-3A56-44DA-A61A-BC91C1B2CD92}" type="presParOf" srcId="{EFEB1020-9C17-48DC-BBE0-54FA743F9F75}" destId="{98695426-23ED-40C0-90A1-2BB445DEBC64}" srcOrd="0" destOrd="0" presId="urn:diagrams.loki3.com/BracketList"/>
    <dgm:cxn modelId="{650939A6-4DCE-4ADE-8427-581667267FF1}" type="presParOf" srcId="{98695426-23ED-40C0-90A1-2BB445DEBC64}" destId="{C6144CDB-22C1-4337-9F95-C3A522A707D1}" srcOrd="0" destOrd="0" presId="urn:diagrams.loki3.com/BracketList"/>
    <dgm:cxn modelId="{F1F46CE7-FD58-4A44-AEB3-B7CF9016B3FE}" type="presParOf" srcId="{98695426-23ED-40C0-90A1-2BB445DEBC64}" destId="{02385D1D-92EB-445D-B736-940004751C79}" srcOrd="1" destOrd="0" presId="urn:diagrams.loki3.com/BracketList"/>
    <dgm:cxn modelId="{BA7D6B3B-5D9E-4C81-B55B-17C7FF656DD1}" type="presParOf" srcId="{98695426-23ED-40C0-90A1-2BB445DEBC64}" destId="{99D36636-E395-439F-A79A-29C0BFB6F7E4}" srcOrd="2" destOrd="0" presId="urn:diagrams.loki3.com/BracketList"/>
    <dgm:cxn modelId="{DD0BCBFF-BBEC-4842-8BD0-69E0482A8A5D}" type="presParOf" srcId="{98695426-23ED-40C0-90A1-2BB445DEBC64}" destId="{7BB6658A-32E0-42C7-B82A-240BF45CF27D}" srcOrd="3" destOrd="0" presId="urn:diagrams.loki3.com/BracketList"/>
    <dgm:cxn modelId="{4964A35B-6C40-40AD-B7B1-5D2E89D5DA80}" type="presParOf" srcId="{EFEB1020-9C17-48DC-BBE0-54FA743F9F75}" destId="{5B3CB043-7A92-47E9-A4C4-39EC715F2552}" srcOrd="1" destOrd="0" presId="urn:diagrams.loki3.com/BracketList"/>
    <dgm:cxn modelId="{889255DA-5A06-49AC-A4DE-274F698CE31F}" type="presParOf" srcId="{EFEB1020-9C17-48DC-BBE0-54FA743F9F75}" destId="{D9DF5E9A-39D4-44B7-A326-58B07A05D91E}" srcOrd="2" destOrd="0" presId="urn:diagrams.loki3.com/BracketList"/>
    <dgm:cxn modelId="{66616344-0F81-4C8B-A612-62ABB18E35B2}" type="presParOf" srcId="{D9DF5E9A-39D4-44B7-A326-58B07A05D91E}" destId="{F40D94EA-52E0-4740-A924-EAF350BDF213}" srcOrd="0" destOrd="0" presId="urn:diagrams.loki3.com/BracketList"/>
    <dgm:cxn modelId="{966417CE-B4CC-43EB-BD9C-FAA413F07783}" type="presParOf" srcId="{D9DF5E9A-39D4-44B7-A326-58B07A05D91E}" destId="{0E930D30-96BC-4D43-B65A-EE88C46DBE48}" srcOrd="1" destOrd="0" presId="urn:diagrams.loki3.com/BracketList"/>
    <dgm:cxn modelId="{184456A8-0DCB-410C-8333-1C4A825EB6CF}" type="presParOf" srcId="{D9DF5E9A-39D4-44B7-A326-58B07A05D91E}" destId="{5831BF15-ED1F-4BD5-857B-18B8E573D9AB}" srcOrd="2" destOrd="0" presId="urn:diagrams.loki3.com/BracketList"/>
    <dgm:cxn modelId="{FF00F67A-0B7D-42A4-9138-641F29DDB4E6}" type="presParOf" srcId="{D9DF5E9A-39D4-44B7-A326-58B07A05D91E}" destId="{C6BA9D27-2D60-4BA7-98A9-E18E57FDB6CB}" srcOrd="3" destOrd="0" presId="urn:diagrams.loki3.com/BracketList"/>
    <dgm:cxn modelId="{F02F1A56-B00E-496F-99C9-16B2EBC52F2A}" type="presParOf" srcId="{EFEB1020-9C17-48DC-BBE0-54FA743F9F75}" destId="{5A002753-9FCA-4DC5-B8A6-1F7632BDDE58}" srcOrd="3" destOrd="0" presId="urn:diagrams.loki3.com/BracketList"/>
    <dgm:cxn modelId="{BF142181-0E78-47F3-89D0-CB77D521E800}" type="presParOf" srcId="{EFEB1020-9C17-48DC-BBE0-54FA743F9F75}" destId="{9709DCCB-B8A8-47BC-A303-F9EC41DA889E}" srcOrd="4" destOrd="0" presId="urn:diagrams.loki3.com/BracketList"/>
    <dgm:cxn modelId="{01633639-78E8-48DA-9DC6-A697796EC268}" type="presParOf" srcId="{9709DCCB-B8A8-47BC-A303-F9EC41DA889E}" destId="{CCB8139E-CA19-491D-9FCD-6BF28923C725}" srcOrd="0" destOrd="0" presId="urn:diagrams.loki3.com/BracketList"/>
    <dgm:cxn modelId="{DF0129F7-97D3-4359-A40A-95D1ECFD9965}" type="presParOf" srcId="{9709DCCB-B8A8-47BC-A303-F9EC41DA889E}" destId="{14D1633C-A097-4A5A-8269-B04E98857E56}" srcOrd="1" destOrd="0" presId="urn:diagrams.loki3.com/BracketList"/>
    <dgm:cxn modelId="{93CFFC9F-AE55-44B4-86EC-5A84B1045DD9}" type="presParOf" srcId="{9709DCCB-B8A8-47BC-A303-F9EC41DA889E}" destId="{82B38D6F-2AA7-4339-A71D-28AA55699178}" srcOrd="2" destOrd="0" presId="urn:diagrams.loki3.com/BracketList"/>
    <dgm:cxn modelId="{6D011252-ED7E-4AD6-AD0F-BFA3CBA89E7B}" type="presParOf" srcId="{9709DCCB-B8A8-47BC-A303-F9EC41DA889E}" destId="{FFFD7BD8-195B-4FA4-9414-4F4C582F5570}" srcOrd="3" destOrd="0" presId="urn:diagrams.loki3.com/BracketList"/>
    <dgm:cxn modelId="{5BEA2EA7-A0B5-435C-9DE9-5FEB8B7DDE10}" type="presParOf" srcId="{EFEB1020-9C17-48DC-BBE0-54FA743F9F75}" destId="{D3A122A3-FC4C-4845-B4FF-0E74CF3D50D3}" srcOrd="5" destOrd="0" presId="urn:diagrams.loki3.com/BracketList"/>
    <dgm:cxn modelId="{00BC571F-8C88-440A-8B54-11BB4872DC98}" type="presParOf" srcId="{EFEB1020-9C17-48DC-BBE0-54FA743F9F75}" destId="{CCB5FDA4-BEC8-4CA1-835A-2A3BEEBEC456}" srcOrd="6" destOrd="0" presId="urn:diagrams.loki3.com/BracketList"/>
    <dgm:cxn modelId="{9301E3C0-435D-45C5-82F4-4B23E48CEE94}" type="presParOf" srcId="{CCB5FDA4-BEC8-4CA1-835A-2A3BEEBEC456}" destId="{9312B733-3AEB-49F6-8245-08553BA2949B}" srcOrd="0" destOrd="0" presId="urn:diagrams.loki3.com/BracketList"/>
    <dgm:cxn modelId="{3A51EEA8-A88D-453E-9F39-56E162C27441}" type="presParOf" srcId="{CCB5FDA4-BEC8-4CA1-835A-2A3BEEBEC456}" destId="{435AB433-2559-485A-A03D-C32F36288071}" srcOrd="1" destOrd="0" presId="urn:diagrams.loki3.com/BracketList"/>
    <dgm:cxn modelId="{987E1745-439A-4053-B59B-62C6F2641425}" type="presParOf" srcId="{CCB5FDA4-BEC8-4CA1-835A-2A3BEEBEC456}" destId="{C13B9160-72D5-46E0-A1C0-91E8634DFAE2}" srcOrd="2" destOrd="0" presId="urn:diagrams.loki3.com/BracketList"/>
    <dgm:cxn modelId="{32D17587-4C1E-4A75-A957-7048770D8765}" type="presParOf" srcId="{CCB5FDA4-BEC8-4CA1-835A-2A3BEEBEC456}" destId="{9893D59A-7FEC-486D-89C4-D28135F6121C}" srcOrd="3" destOrd="0" presId="urn:diagrams.loki3.com/BracketList"/>
    <dgm:cxn modelId="{63FBC207-995C-4A06-8C8E-EFECB1D3D019}" type="presParOf" srcId="{EFEB1020-9C17-48DC-BBE0-54FA743F9F75}" destId="{A421D242-ABBF-45EB-97FD-83930430328F}" srcOrd="7" destOrd="0" presId="urn:diagrams.loki3.com/BracketList"/>
    <dgm:cxn modelId="{893595AA-F8BA-4BCE-BB5A-2C6457A713CF}" type="presParOf" srcId="{EFEB1020-9C17-48DC-BBE0-54FA743F9F75}" destId="{F0DED400-B200-4EA2-AB34-CCFF58E07A6E}" srcOrd="8" destOrd="0" presId="urn:diagrams.loki3.com/BracketList"/>
    <dgm:cxn modelId="{490AC940-4812-4E88-A527-688EBE51BCA3}" type="presParOf" srcId="{F0DED400-B200-4EA2-AB34-CCFF58E07A6E}" destId="{EFAACCF6-3A6A-4536-89B0-F0A7C44F6BE1}" srcOrd="0" destOrd="0" presId="urn:diagrams.loki3.com/BracketList"/>
    <dgm:cxn modelId="{5CAB86FB-5842-4306-A275-37A2A9C4BE39}" type="presParOf" srcId="{F0DED400-B200-4EA2-AB34-CCFF58E07A6E}" destId="{6497CA82-45EE-4BD1-AEB4-CC3961FBFB74}" srcOrd="1" destOrd="0" presId="urn:diagrams.loki3.com/BracketList"/>
    <dgm:cxn modelId="{65F48182-66D2-4DD0-8B05-404C6DAE41FE}" type="presParOf" srcId="{F0DED400-B200-4EA2-AB34-CCFF58E07A6E}" destId="{CD7548DD-1E84-4DA7-B1D0-28F3E4EBFF82}" srcOrd="2" destOrd="0" presId="urn:diagrams.loki3.com/BracketList"/>
    <dgm:cxn modelId="{6E0FF432-AEFC-48D9-B985-9561BA0B8055}" type="presParOf" srcId="{F0DED400-B200-4EA2-AB34-CCFF58E07A6E}" destId="{9A05939C-6B40-4C32-897A-4A6DC3E71E5B}" srcOrd="3" destOrd="0" presId="urn:diagrams.loki3.com/BracketList"/>
    <dgm:cxn modelId="{EF62CBB2-2B7B-41BB-8F35-343260135FB5}" type="presParOf" srcId="{EFEB1020-9C17-48DC-BBE0-54FA743F9F75}" destId="{569EA799-9807-4770-B698-79D3EF79120B}" srcOrd="9" destOrd="0" presId="urn:diagrams.loki3.com/BracketList"/>
    <dgm:cxn modelId="{F4ED7469-70B0-48E9-BF3F-5A034A7C37CC}" type="presParOf" srcId="{EFEB1020-9C17-48DC-BBE0-54FA743F9F75}" destId="{2B991069-479A-498A-AF83-5B33CD9F12C6}" srcOrd="10" destOrd="0" presId="urn:diagrams.loki3.com/BracketList"/>
    <dgm:cxn modelId="{C1A76106-A07D-4484-AE1E-15E1C2CE261B}" type="presParOf" srcId="{2B991069-479A-498A-AF83-5B33CD9F12C6}" destId="{939B76D1-BB33-4E50-9ECD-839FB5787B95}" srcOrd="0" destOrd="0" presId="urn:diagrams.loki3.com/BracketList"/>
    <dgm:cxn modelId="{5AF11D11-E81D-4713-80C8-BC9D36FFBD68}" type="presParOf" srcId="{2B991069-479A-498A-AF83-5B33CD9F12C6}" destId="{7845F59F-6101-48DE-ABCC-EC5351843F5B}" srcOrd="1" destOrd="0" presId="urn:diagrams.loki3.com/BracketList"/>
    <dgm:cxn modelId="{9C218860-E317-4ABA-89D1-A824BF633DBA}" type="presParOf" srcId="{2B991069-479A-498A-AF83-5B33CD9F12C6}" destId="{8DC06B04-AA78-4007-96F1-AC66800E204E}" srcOrd="2" destOrd="0" presId="urn:diagrams.loki3.com/BracketList"/>
    <dgm:cxn modelId="{89E6D793-9C9E-4883-9ED8-0E1645F7472D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75C91B-EF79-4BB0-9A34-B42BC43BC036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RS"/>
        </a:p>
      </dgm:t>
    </dgm:pt>
    <dgm:pt modelId="{0F7D09EA-D198-4367-BBE2-E9E89FB19D0B}">
      <dgm:prSet phldrT="[Text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sr-Cyrl-RS" dirty="0"/>
            <a:t>Укупно </a:t>
          </a:r>
          <a:r>
            <a:rPr lang="sr-Cyrl-RS" dirty="0" smtClean="0"/>
            <a:t>план буџетски </a:t>
          </a:r>
          <a:r>
            <a:rPr lang="sr-Cyrl-RS" dirty="0"/>
            <a:t>приходи и примања </a:t>
          </a:r>
          <a:r>
            <a:rPr lang="sr-Cyrl-RS" dirty="0" smtClean="0">
              <a:solidFill>
                <a:srgbClr val="FF0000"/>
              </a:solidFill>
            </a:rPr>
            <a:t>691.713.040.</a:t>
          </a:r>
          <a:r>
            <a:rPr lang="sr-Cyrl-RS" dirty="0" smtClean="0"/>
            <a:t>динара</a:t>
          </a:r>
          <a:endParaRPr lang="sr-Latn-RS" dirty="0"/>
        </a:p>
      </dgm:t>
    </dgm:pt>
    <dgm:pt modelId="{4BE6F344-8CBC-431D-9083-6F83F47F9612}" type="parTrans" cxnId="{299752E8-6F36-47B8-9731-41582F32125F}">
      <dgm:prSet/>
      <dgm:spPr/>
      <dgm:t>
        <a:bodyPr/>
        <a:lstStyle/>
        <a:p>
          <a:endParaRPr lang="sr-Latn-RS"/>
        </a:p>
      </dgm:t>
    </dgm:pt>
    <dgm:pt modelId="{B408B735-932D-47E2-9813-DC4B25ABB9F2}" type="sibTrans" cxnId="{299752E8-6F36-47B8-9731-41582F32125F}">
      <dgm:prSet/>
      <dgm:spPr/>
      <dgm:t>
        <a:bodyPr/>
        <a:lstStyle/>
        <a:p>
          <a:endParaRPr lang="sr-Latn-RS"/>
        </a:p>
      </dgm:t>
    </dgm:pt>
    <dgm:pt modelId="{75D710BC-0A2E-41BA-9079-C991342DE102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r-Cyrl-RS" dirty="0"/>
            <a:t>Приходи од пореза </a:t>
          </a:r>
          <a:r>
            <a:rPr lang="sr-Cyrl-RS" dirty="0" smtClean="0"/>
            <a:t>277.600.00</a:t>
          </a:r>
          <a:r>
            <a:rPr lang="sr-Cyrl-RS" dirty="0" smtClean="0">
              <a:solidFill>
                <a:srgbClr val="FF0000"/>
              </a:solidFill>
            </a:rPr>
            <a:t>0 </a:t>
          </a:r>
          <a:r>
            <a:rPr lang="sr-Cyrl-RS" dirty="0" smtClean="0"/>
            <a:t>динара</a:t>
          </a:r>
          <a:endParaRPr lang="sr-Latn-RS" dirty="0"/>
        </a:p>
      </dgm:t>
    </dgm:pt>
    <dgm:pt modelId="{A1EF8517-756C-4035-AED8-DFDACA2765BB}" type="parTrans" cxnId="{B47BE4BD-5859-40B5-A983-70A3BEC23E74}">
      <dgm:prSet/>
      <dgm:spPr/>
      <dgm:t>
        <a:bodyPr/>
        <a:lstStyle/>
        <a:p>
          <a:endParaRPr lang="sr-Latn-RS"/>
        </a:p>
      </dgm:t>
    </dgm:pt>
    <dgm:pt modelId="{D33E1982-4B10-4D9D-9F31-E004FD7FDC97}" type="sibTrans" cxnId="{B47BE4BD-5859-40B5-A983-70A3BEC23E74}">
      <dgm:prSet/>
      <dgm:spPr/>
      <dgm:t>
        <a:bodyPr/>
        <a:lstStyle/>
        <a:p>
          <a:endParaRPr lang="sr-Latn-RS"/>
        </a:p>
      </dgm:t>
    </dgm:pt>
    <dgm:pt modelId="{5BAC4697-C10A-479C-A467-68E8955B6DA2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r-Cyrl-RS" dirty="0"/>
            <a:t>Дотације и трансфери </a:t>
          </a:r>
          <a:r>
            <a:rPr lang="sr-Cyrl-RS" dirty="0" smtClean="0">
              <a:solidFill>
                <a:srgbClr val="FF0000"/>
              </a:solidFill>
            </a:rPr>
            <a:t>310.934.000 </a:t>
          </a:r>
          <a:r>
            <a:rPr lang="sr-Cyrl-RS" dirty="0" smtClean="0"/>
            <a:t>динара</a:t>
          </a:r>
          <a:endParaRPr lang="sr-Latn-RS" dirty="0"/>
        </a:p>
      </dgm:t>
    </dgm:pt>
    <dgm:pt modelId="{363200AF-4036-41BE-A7D8-8725390E1446}" type="parTrans" cxnId="{91FA3EBC-8D24-45C3-BB0C-1FD75931D9D9}">
      <dgm:prSet/>
      <dgm:spPr/>
      <dgm:t>
        <a:bodyPr/>
        <a:lstStyle/>
        <a:p>
          <a:endParaRPr lang="sr-Latn-RS"/>
        </a:p>
      </dgm:t>
    </dgm:pt>
    <dgm:pt modelId="{9D8213F2-CF8E-417D-B5EA-E15D8CF820F6}" type="sibTrans" cxnId="{91FA3EBC-8D24-45C3-BB0C-1FD75931D9D9}">
      <dgm:prSet/>
      <dgm:spPr/>
      <dgm:t>
        <a:bodyPr/>
        <a:lstStyle/>
        <a:p>
          <a:endParaRPr lang="sr-Latn-RS"/>
        </a:p>
      </dgm:t>
    </dgm:pt>
    <dgm:pt modelId="{997E45C4-D504-4BFF-B09B-E46031442DD7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r-Cyrl-RS" dirty="0"/>
            <a:t>Други приходи </a:t>
          </a:r>
          <a:r>
            <a:rPr lang="sr-Cyrl-RS" dirty="0" smtClean="0"/>
            <a:t>10.000.000 динара</a:t>
          </a:r>
          <a:endParaRPr lang="sr-Latn-RS" dirty="0"/>
        </a:p>
      </dgm:t>
    </dgm:pt>
    <dgm:pt modelId="{56C77883-3EB7-483F-9583-6D9320B33748}" type="parTrans" cxnId="{74772029-0183-49F2-8BB6-45E7C810B32F}">
      <dgm:prSet/>
      <dgm:spPr/>
      <dgm:t>
        <a:bodyPr/>
        <a:lstStyle/>
        <a:p>
          <a:endParaRPr lang="sr-Latn-RS"/>
        </a:p>
      </dgm:t>
    </dgm:pt>
    <dgm:pt modelId="{364D25E7-F9D1-4A2D-8A9C-44F6706362EA}" type="sibTrans" cxnId="{74772029-0183-49F2-8BB6-45E7C810B32F}">
      <dgm:prSet/>
      <dgm:spPr/>
      <dgm:t>
        <a:bodyPr/>
        <a:lstStyle/>
        <a:p>
          <a:endParaRPr lang="sr-Latn-RS"/>
        </a:p>
      </dgm:t>
    </dgm:pt>
    <dgm:pt modelId="{A1B2CE3F-5ED6-43A9-8DB8-B8005700C423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r-Cyrl-RS" dirty="0"/>
            <a:t>Примања од продаје нефинансијеске имовине </a:t>
          </a:r>
          <a:r>
            <a:rPr lang="sr-Cyrl-RS" dirty="0" smtClean="0">
              <a:solidFill>
                <a:srgbClr val="FF0000"/>
              </a:solidFill>
            </a:rPr>
            <a:t>32.469.040 </a:t>
          </a:r>
          <a:r>
            <a:rPr lang="sr-Cyrl-RS" dirty="0" smtClean="0"/>
            <a:t>динара</a:t>
          </a:r>
          <a:endParaRPr lang="sr-Latn-RS" dirty="0"/>
        </a:p>
      </dgm:t>
    </dgm:pt>
    <dgm:pt modelId="{4A4C92A6-D92C-474B-91DC-A76590C668FC}" type="parTrans" cxnId="{EC699C48-3FEA-4BE1-B6D6-55CA3C1CBC8E}">
      <dgm:prSet/>
      <dgm:spPr/>
      <dgm:t>
        <a:bodyPr/>
        <a:lstStyle/>
        <a:p>
          <a:endParaRPr lang="sr-Latn-RS"/>
        </a:p>
      </dgm:t>
    </dgm:pt>
    <dgm:pt modelId="{F9182901-88ED-4E31-9599-5940724B934D}" type="sibTrans" cxnId="{EC699C48-3FEA-4BE1-B6D6-55CA3C1CBC8E}">
      <dgm:prSet/>
      <dgm:spPr/>
      <dgm:t>
        <a:bodyPr/>
        <a:lstStyle/>
        <a:p>
          <a:endParaRPr lang="sr-Latn-RS"/>
        </a:p>
      </dgm:t>
    </dgm:pt>
    <dgm:pt modelId="{A64C42B9-2B58-4546-8C43-6AAF997FEBAC}">
      <dgm:prSet phldrT="[Text]"/>
      <dgm:spPr/>
      <dgm:t>
        <a:bodyPr/>
        <a:lstStyle/>
        <a:p>
          <a:endParaRPr lang="sr-Latn-RS" dirty="0"/>
        </a:p>
      </dgm:t>
    </dgm:pt>
    <dgm:pt modelId="{8E108F2E-3631-4B96-B416-C0D6E4B1DE4A}" type="parTrans" cxnId="{C5B08E42-2E34-4223-B4D0-ED62D074A621}">
      <dgm:prSet/>
      <dgm:spPr/>
      <dgm:t>
        <a:bodyPr/>
        <a:lstStyle/>
        <a:p>
          <a:endParaRPr lang="sr-Latn-RS"/>
        </a:p>
      </dgm:t>
    </dgm:pt>
    <dgm:pt modelId="{D1329AF5-4ACF-4D5F-8975-B67D74AA4B01}" type="sibTrans" cxnId="{C5B08E42-2E34-4223-B4D0-ED62D074A621}">
      <dgm:prSet/>
      <dgm:spPr/>
      <dgm:t>
        <a:bodyPr/>
        <a:lstStyle/>
        <a:p>
          <a:endParaRPr lang="sr-Latn-RS"/>
        </a:p>
      </dgm:t>
    </dgm:pt>
    <dgm:pt modelId="{F75370B4-B886-4ECE-9C1A-3559C3EA4B6F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r-Cyrl-RS" dirty="0" smtClean="0"/>
            <a:t>Мешовити и неодређни приходи 6.780.000 динара</a:t>
          </a:r>
          <a:endParaRPr lang="sr-Latn-RS" dirty="0"/>
        </a:p>
      </dgm:t>
    </dgm:pt>
    <dgm:pt modelId="{16D9E57A-E35A-47A6-BC62-76B3491FED51}" type="parTrans" cxnId="{C147308D-EA15-4FAB-8AD0-14A3F4429A2F}">
      <dgm:prSet/>
      <dgm:spPr/>
      <dgm:t>
        <a:bodyPr/>
        <a:lstStyle/>
        <a:p>
          <a:endParaRPr lang="sr-Latn-RS"/>
        </a:p>
      </dgm:t>
    </dgm:pt>
    <dgm:pt modelId="{B46093B1-B076-478D-BC49-8DA48403D79B}" type="sibTrans" cxnId="{C147308D-EA15-4FAB-8AD0-14A3F4429A2F}">
      <dgm:prSet/>
      <dgm:spPr/>
      <dgm:t>
        <a:bodyPr/>
        <a:lstStyle/>
        <a:p>
          <a:endParaRPr lang="sr-Latn-RS"/>
        </a:p>
      </dgm:t>
    </dgm:pt>
    <dgm:pt modelId="{CB54EAD0-7B79-4F2A-B6F1-C248D89D873C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r-Cyrl-RS" dirty="0"/>
            <a:t>Меморандумске ставке </a:t>
          </a:r>
          <a:r>
            <a:rPr lang="sr-Cyrl-RS" dirty="0" smtClean="0">
              <a:solidFill>
                <a:srgbClr val="FF0000"/>
              </a:solidFill>
            </a:rPr>
            <a:t>200.000 </a:t>
          </a:r>
          <a:r>
            <a:rPr lang="sr-Cyrl-RS" dirty="0"/>
            <a:t>динара</a:t>
          </a:r>
          <a:endParaRPr lang="sr-Latn-RS" dirty="0"/>
        </a:p>
      </dgm:t>
    </dgm:pt>
    <dgm:pt modelId="{5C631D12-F47E-4716-9372-1BA146C52E22}" type="parTrans" cxnId="{4EEDB805-4310-43A9-8920-A74261D961DD}">
      <dgm:prSet/>
      <dgm:spPr/>
      <dgm:t>
        <a:bodyPr/>
        <a:lstStyle/>
        <a:p>
          <a:endParaRPr lang="sr-Latn-RS"/>
        </a:p>
      </dgm:t>
    </dgm:pt>
    <dgm:pt modelId="{4B8E9549-DB7D-4E19-A0AF-C526121D5CC1}" type="sibTrans" cxnId="{4EEDB805-4310-43A9-8920-A74261D961DD}">
      <dgm:prSet/>
      <dgm:spPr/>
      <dgm:t>
        <a:bodyPr/>
        <a:lstStyle/>
        <a:p>
          <a:endParaRPr lang="sr-Latn-RS"/>
        </a:p>
      </dgm:t>
    </dgm:pt>
    <dgm:pt modelId="{71FC123C-D5F4-4BDB-8ACC-4371CF3E51AD}" type="pres">
      <dgm:prSet presAssocID="{E275C91B-EF79-4BB0-9A34-B42BC43BC03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FB5735-0E39-4B45-B5D6-888866646622}" type="pres">
      <dgm:prSet presAssocID="{E275C91B-EF79-4BB0-9A34-B42BC43BC036}" presName="radial" presStyleCnt="0">
        <dgm:presLayoutVars>
          <dgm:animLvl val="ctr"/>
        </dgm:presLayoutVars>
      </dgm:prSet>
      <dgm:spPr/>
    </dgm:pt>
    <dgm:pt modelId="{6240F709-AB07-42B9-B8EB-1B2E8746EE72}" type="pres">
      <dgm:prSet presAssocID="{0F7D09EA-D198-4367-BBE2-E9E89FB19D0B}" presName="centerShape" presStyleLbl="vennNode1" presStyleIdx="0" presStyleCnt="7"/>
      <dgm:spPr/>
      <dgm:t>
        <a:bodyPr/>
        <a:lstStyle/>
        <a:p>
          <a:endParaRPr lang="en-US"/>
        </a:p>
      </dgm:t>
    </dgm:pt>
    <dgm:pt modelId="{1E48DC28-EBDC-4BE0-9094-D51E4D1A8576}" type="pres">
      <dgm:prSet presAssocID="{75D710BC-0A2E-41BA-9079-C991342DE102}" presName="node" presStyleLbl="vennNode1" presStyleIdx="1" presStyleCnt="7" custRadScaleRad="100205" custRadScaleInc="-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89CB60-213E-431F-B611-84321B4647B1}" type="pres">
      <dgm:prSet presAssocID="{5BAC4697-C10A-479C-A467-68E8955B6DA2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756D5E-9AFF-4693-AE03-CDC062CA5968}" type="pres">
      <dgm:prSet presAssocID="{997E45C4-D504-4BFF-B09B-E46031442DD7}" presName="node" presStyleLbl="venn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2D8596-3A8B-4B87-841E-D772DEAFF40C}" type="pres">
      <dgm:prSet presAssocID="{A1B2CE3F-5ED6-43A9-8DB8-B8005700C423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7C8F6A-22E8-4CA1-A551-C282CE3CC8A2}" type="pres">
      <dgm:prSet presAssocID="{F75370B4-B886-4ECE-9C1A-3559C3EA4B6F}" presName="node" presStyleLbl="vennNode1" presStyleIdx="5" presStyleCnt="7" custRadScaleRad="102268" custRadScaleInc="-4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A1A295-1EDC-4064-B557-66F8000DB0EC}" type="pres">
      <dgm:prSet presAssocID="{CB54EAD0-7B79-4F2A-B6F1-C248D89D873C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9752E8-6F36-47B8-9731-41582F32125F}" srcId="{E275C91B-EF79-4BB0-9A34-B42BC43BC036}" destId="{0F7D09EA-D198-4367-BBE2-E9E89FB19D0B}" srcOrd="0" destOrd="0" parTransId="{4BE6F344-8CBC-431D-9083-6F83F47F9612}" sibTransId="{B408B735-932D-47E2-9813-DC4B25ABB9F2}"/>
    <dgm:cxn modelId="{5622F9BE-B9B1-424B-AED7-DE53710D4493}" type="presOf" srcId="{5BAC4697-C10A-479C-A467-68E8955B6DA2}" destId="{EB89CB60-213E-431F-B611-84321B4647B1}" srcOrd="0" destOrd="0" presId="urn:microsoft.com/office/officeart/2005/8/layout/radial3"/>
    <dgm:cxn modelId="{FE18AE14-C60B-45BD-9093-B0DC77E2A84C}" type="presOf" srcId="{CB54EAD0-7B79-4F2A-B6F1-C248D89D873C}" destId="{4EA1A295-1EDC-4064-B557-66F8000DB0EC}" srcOrd="0" destOrd="0" presId="urn:microsoft.com/office/officeart/2005/8/layout/radial3"/>
    <dgm:cxn modelId="{91FA3EBC-8D24-45C3-BB0C-1FD75931D9D9}" srcId="{0F7D09EA-D198-4367-BBE2-E9E89FB19D0B}" destId="{5BAC4697-C10A-479C-A467-68E8955B6DA2}" srcOrd="1" destOrd="0" parTransId="{363200AF-4036-41BE-A7D8-8725390E1446}" sibTransId="{9D8213F2-CF8E-417D-B5EA-E15D8CF820F6}"/>
    <dgm:cxn modelId="{48784A77-CAD8-4E0D-8F0A-18876071C06D}" type="presOf" srcId="{A1B2CE3F-5ED6-43A9-8DB8-B8005700C423}" destId="{6E2D8596-3A8B-4B87-841E-D772DEAFF40C}" srcOrd="0" destOrd="0" presId="urn:microsoft.com/office/officeart/2005/8/layout/radial3"/>
    <dgm:cxn modelId="{A39DD0D9-EC6D-4656-8305-7A9587587AA1}" type="presOf" srcId="{75D710BC-0A2E-41BA-9079-C991342DE102}" destId="{1E48DC28-EBDC-4BE0-9094-D51E4D1A8576}" srcOrd="0" destOrd="0" presId="urn:microsoft.com/office/officeart/2005/8/layout/radial3"/>
    <dgm:cxn modelId="{B47BE4BD-5859-40B5-A983-70A3BEC23E74}" srcId="{0F7D09EA-D198-4367-BBE2-E9E89FB19D0B}" destId="{75D710BC-0A2E-41BA-9079-C991342DE102}" srcOrd="0" destOrd="0" parTransId="{A1EF8517-756C-4035-AED8-DFDACA2765BB}" sibTransId="{D33E1982-4B10-4D9D-9F31-E004FD7FDC97}"/>
    <dgm:cxn modelId="{C5B08E42-2E34-4223-B4D0-ED62D074A621}" srcId="{E275C91B-EF79-4BB0-9A34-B42BC43BC036}" destId="{A64C42B9-2B58-4546-8C43-6AAF997FEBAC}" srcOrd="1" destOrd="0" parTransId="{8E108F2E-3631-4B96-B416-C0D6E4B1DE4A}" sibTransId="{D1329AF5-4ACF-4D5F-8975-B67D74AA4B01}"/>
    <dgm:cxn modelId="{4EEDB805-4310-43A9-8920-A74261D961DD}" srcId="{0F7D09EA-D198-4367-BBE2-E9E89FB19D0B}" destId="{CB54EAD0-7B79-4F2A-B6F1-C248D89D873C}" srcOrd="5" destOrd="0" parTransId="{5C631D12-F47E-4716-9372-1BA146C52E22}" sibTransId="{4B8E9549-DB7D-4E19-A0AF-C526121D5CC1}"/>
    <dgm:cxn modelId="{8CEAD3D1-8349-4BAD-BA4B-011A5ED9BD45}" type="presOf" srcId="{E275C91B-EF79-4BB0-9A34-B42BC43BC036}" destId="{71FC123C-D5F4-4BDB-8ACC-4371CF3E51AD}" srcOrd="0" destOrd="0" presId="urn:microsoft.com/office/officeart/2005/8/layout/radial3"/>
    <dgm:cxn modelId="{43E348C7-2EFC-44D2-8E09-073E590CE047}" type="presOf" srcId="{997E45C4-D504-4BFF-B09B-E46031442DD7}" destId="{5E756D5E-9AFF-4693-AE03-CDC062CA5968}" srcOrd="0" destOrd="0" presId="urn:microsoft.com/office/officeart/2005/8/layout/radial3"/>
    <dgm:cxn modelId="{EC699C48-3FEA-4BE1-B6D6-55CA3C1CBC8E}" srcId="{0F7D09EA-D198-4367-BBE2-E9E89FB19D0B}" destId="{A1B2CE3F-5ED6-43A9-8DB8-B8005700C423}" srcOrd="3" destOrd="0" parTransId="{4A4C92A6-D92C-474B-91DC-A76590C668FC}" sibTransId="{F9182901-88ED-4E31-9599-5940724B934D}"/>
    <dgm:cxn modelId="{6702B8FC-1CC6-4924-9B32-37D32A7C1B36}" type="presOf" srcId="{F75370B4-B886-4ECE-9C1A-3559C3EA4B6F}" destId="{D87C8F6A-22E8-4CA1-A551-C282CE3CC8A2}" srcOrd="0" destOrd="0" presId="urn:microsoft.com/office/officeart/2005/8/layout/radial3"/>
    <dgm:cxn modelId="{9DF30F36-4996-4378-AF11-66DD391F3194}" type="presOf" srcId="{0F7D09EA-D198-4367-BBE2-E9E89FB19D0B}" destId="{6240F709-AB07-42B9-B8EB-1B2E8746EE72}" srcOrd="0" destOrd="0" presId="urn:microsoft.com/office/officeart/2005/8/layout/radial3"/>
    <dgm:cxn modelId="{74772029-0183-49F2-8BB6-45E7C810B32F}" srcId="{0F7D09EA-D198-4367-BBE2-E9E89FB19D0B}" destId="{997E45C4-D504-4BFF-B09B-E46031442DD7}" srcOrd="2" destOrd="0" parTransId="{56C77883-3EB7-483F-9583-6D9320B33748}" sibTransId="{364D25E7-F9D1-4A2D-8A9C-44F6706362EA}"/>
    <dgm:cxn modelId="{C147308D-EA15-4FAB-8AD0-14A3F4429A2F}" srcId="{0F7D09EA-D198-4367-BBE2-E9E89FB19D0B}" destId="{F75370B4-B886-4ECE-9C1A-3559C3EA4B6F}" srcOrd="4" destOrd="0" parTransId="{16D9E57A-E35A-47A6-BC62-76B3491FED51}" sibTransId="{B46093B1-B076-478D-BC49-8DA48403D79B}"/>
    <dgm:cxn modelId="{6F72265F-3C9E-408F-9ABA-4A14F7E02915}" type="presParOf" srcId="{71FC123C-D5F4-4BDB-8ACC-4371CF3E51AD}" destId="{29FB5735-0E39-4B45-B5D6-888866646622}" srcOrd="0" destOrd="0" presId="urn:microsoft.com/office/officeart/2005/8/layout/radial3"/>
    <dgm:cxn modelId="{853C835F-E9C3-4EF2-8B83-C67F5C1898C1}" type="presParOf" srcId="{29FB5735-0E39-4B45-B5D6-888866646622}" destId="{6240F709-AB07-42B9-B8EB-1B2E8746EE72}" srcOrd="0" destOrd="0" presId="urn:microsoft.com/office/officeart/2005/8/layout/radial3"/>
    <dgm:cxn modelId="{00E36334-7CE1-440E-B606-438536B5D17B}" type="presParOf" srcId="{29FB5735-0E39-4B45-B5D6-888866646622}" destId="{1E48DC28-EBDC-4BE0-9094-D51E4D1A8576}" srcOrd="1" destOrd="0" presId="urn:microsoft.com/office/officeart/2005/8/layout/radial3"/>
    <dgm:cxn modelId="{D66AF488-82A3-4479-B426-C6518DFA686E}" type="presParOf" srcId="{29FB5735-0E39-4B45-B5D6-888866646622}" destId="{EB89CB60-213E-431F-B611-84321B4647B1}" srcOrd="2" destOrd="0" presId="urn:microsoft.com/office/officeart/2005/8/layout/radial3"/>
    <dgm:cxn modelId="{718A1636-F86D-4873-98DC-DF0274B4AC78}" type="presParOf" srcId="{29FB5735-0E39-4B45-B5D6-888866646622}" destId="{5E756D5E-9AFF-4693-AE03-CDC062CA5968}" srcOrd="3" destOrd="0" presId="urn:microsoft.com/office/officeart/2005/8/layout/radial3"/>
    <dgm:cxn modelId="{4483379F-6C39-4E96-ADE9-7D70A0B1CEE6}" type="presParOf" srcId="{29FB5735-0E39-4B45-B5D6-888866646622}" destId="{6E2D8596-3A8B-4B87-841E-D772DEAFF40C}" srcOrd="4" destOrd="0" presId="urn:microsoft.com/office/officeart/2005/8/layout/radial3"/>
    <dgm:cxn modelId="{DE2B0016-641B-4841-8161-5860908B0C62}" type="presParOf" srcId="{29FB5735-0E39-4B45-B5D6-888866646622}" destId="{D87C8F6A-22E8-4CA1-A551-C282CE3CC8A2}" srcOrd="5" destOrd="0" presId="urn:microsoft.com/office/officeart/2005/8/layout/radial3"/>
    <dgm:cxn modelId="{646F9086-162D-4666-B31D-F86285C5176D}" type="presParOf" srcId="{29FB5735-0E39-4B45-B5D6-888866646622}" destId="{4EA1A295-1EDC-4064-B557-66F8000DB0EC}" srcOrd="6" destOrd="0" presId="urn:microsoft.com/office/officeart/2005/8/layout/radial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sr-Cyrl-RS" sz="1400" b="1" dirty="0"/>
            <a:t>Расходи за запослене </a:t>
          </a:r>
          <a:r>
            <a:rPr lang="sr-Cyrl-RS" sz="1400" dirty="0"/>
            <a:t>представљају све трошкове за запослене, како у управи тако и код буџетских корисника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sr-Cyrl-RS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400" b="1" dirty="0"/>
            <a:t>Коришћење роба и услуга </a:t>
          </a:r>
          <a:r>
            <a:rPr lang="sr-Cyrl-RS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400" b="1" dirty="0"/>
            <a:t>Дотације и трансфери </a:t>
          </a:r>
          <a:r>
            <a:rPr lang="sr-Cyrl-RS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Остали расходи </a:t>
          </a:r>
          <a:r>
            <a:rPr lang="sr-Cyrl-RS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за функционисање међумесног превоза и  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Социјална заштита </a:t>
          </a:r>
          <a:r>
            <a:rPr lang="sr-Cyrl-RS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sr-Cyrl-RS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b="1" dirty="0"/>
            <a:t>Буџетска резерва </a:t>
          </a:r>
          <a:r>
            <a:rPr lang="sr-Cyrl-RS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sr-Cyrl-RS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b="1" dirty="0"/>
            <a:t>Капитални издаци </a:t>
          </a:r>
          <a:r>
            <a:rPr lang="sr-Cyrl-RS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1723FE-394C-4319-8ED4-03DF6DF173E3}" type="presOf" srcId="{48096665-F98A-4372-9642-AA104F5D458A}" destId="{B471A916-B6F4-4017-A447-E2C98CEE19B9}" srcOrd="0" destOrd="0" presId="urn:diagrams.loki3.com/BracketList"/>
    <dgm:cxn modelId="{2568B405-1D2C-4B40-BEE2-41191AD1EACB}" type="presOf" srcId="{E055884F-7426-4921-A0E5-9CA56A76B49A}" destId="{CCB8139E-CA19-491D-9FCD-6BF28923C725}" srcOrd="0" destOrd="0" presId="urn:diagrams.loki3.com/BracketList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A78343F2-2219-48FD-850D-30A238AABC25}" type="presOf" srcId="{E1B79EE1-1157-4302-AB0B-8FEDC81165FD}" destId="{F40D94EA-52E0-4740-A924-EAF350BDF213}" srcOrd="0" destOrd="0" presId="urn:diagrams.loki3.com/BracketList"/>
    <dgm:cxn modelId="{DB15ABE7-22C4-4D3B-855D-86F6BD903CA0}" type="presOf" srcId="{92FD0664-EE76-4121-BE7B-68FC1EE5F4D7}" destId="{C6BA9D27-2D60-4BA7-98A9-E18E57FDB6CB}" srcOrd="0" destOrd="0" presId="urn:diagrams.loki3.com/BracketList"/>
    <dgm:cxn modelId="{AFDAAD73-3740-4EC6-80EE-B5094A0EAE6F}" type="presOf" srcId="{D45E583C-4AAD-40D2-9D24-9A0A68141567}" destId="{7BB6658A-32E0-42C7-B82A-240BF45CF27D}" srcOrd="0" destOrd="0" presId="urn:diagrams.loki3.com/BracketList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CCFBB810-AFAB-4DB1-8996-5AD490C73DA3}" type="presOf" srcId="{4B4A2A45-FFA7-47F5-A99D-A2DFD7698107}" destId="{9A05939C-6B40-4C32-897A-4A6DC3E71E5B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B8706C1C-B3E3-4610-A2A1-B6F1642713D0}" type="presOf" srcId="{26EF48C7-6381-4355-B03F-DD441AE957C7}" destId="{EFAACCF6-3A6A-4536-89B0-F0A7C44F6BE1}" srcOrd="0" destOrd="0" presId="urn:diagrams.loki3.com/BracketList"/>
    <dgm:cxn modelId="{8B6796BF-3C44-47DC-A414-503D6419F4CA}" type="presOf" srcId="{97F877CB-9B8D-43D2-81EC-7EBF25320968}" destId="{260E7D26-6540-4407-AA35-D081FC05F135}" srcOrd="0" destOrd="0" presId="urn:diagrams.loki3.com/BracketList"/>
    <dgm:cxn modelId="{689D0F99-1140-4B2E-AF41-DF04B9B6D61F}" type="presOf" srcId="{A22D28D0-C0EE-4FAC-9411-A8A4995FB17B}" destId="{B43D6F8D-5103-4DCA-8971-053A6B7A987B}" srcOrd="0" destOrd="0" presId="urn:diagrams.loki3.com/BracketList"/>
    <dgm:cxn modelId="{8F0C8870-4490-4569-A4CA-61BBC8186C6B}" type="presOf" srcId="{423C6F79-8640-4D5E-8F7E-2B463BCF528C}" destId="{E8E0050D-5592-4FFB-BC24-07DF887B3DF2}" srcOrd="0" destOrd="0" presId="urn:diagrams.loki3.com/BracketList"/>
    <dgm:cxn modelId="{3653762B-242F-4298-AD2B-D9A198FF9544}" type="presOf" srcId="{28888755-727E-436B-B2F2-DA7896544A65}" destId="{9312B733-3AEB-49F6-8245-08553BA2949B}" srcOrd="0" destOrd="0" presId="urn:diagrams.loki3.com/BracketList"/>
    <dgm:cxn modelId="{2CF8B621-5F58-4114-A612-584D9D001A4A}" type="presOf" srcId="{FE2BA0E8-81AC-463B-B498-EF464F5BCE06}" destId="{9893D59A-7FEC-486D-89C4-D28135F6121C}" srcOrd="0" destOrd="0" presId="urn:diagrams.loki3.com/BracketList"/>
    <dgm:cxn modelId="{313379AD-AC69-41BE-81C0-E426F5535F2B}" type="presOf" srcId="{0C844461-76DE-4FEA-A87D-23440AD6FC2E}" destId="{C6144CDB-22C1-4337-9F95-C3A522A707D1}" srcOrd="0" destOrd="0" presId="urn:diagrams.loki3.com/BracketList"/>
    <dgm:cxn modelId="{B460FE42-375E-4531-831F-A97C0E22E9EA}" type="presOf" srcId="{6B14159D-5902-471E-9F91-CEA86CA18597}" destId="{FFFD7BD8-195B-4FA4-9414-4F4C582F5570}" srcOrd="0" destOrd="0" presId="urn:diagrams.loki3.com/BracketList"/>
    <dgm:cxn modelId="{52BA2749-1066-4551-AA14-525997651BE1}" type="presOf" srcId="{E1AD8724-28DC-48C5-B75E-B0D1F33E6279}" destId="{939B76D1-BB33-4E50-9ECD-839FB5787B95}" srcOrd="0" destOrd="0" presId="urn:diagrams.loki3.com/BracketList"/>
    <dgm:cxn modelId="{D5AEC324-71D0-499D-9882-7A058A26ACFC}" type="presOf" srcId="{EEA47F19-311D-44B3-AAA4-35C98BD4844B}" destId="{EFEB1020-9C17-48DC-BBE0-54FA743F9F75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50681314-CFD2-4372-8B24-5F430D19C316}" type="presOf" srcId="{1BF4645B-0E25-4982-8755-C468FC62C39C}" destId="{320B77C6-F8A0-4CEB-8B55-79E4A1BAF9E9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1D6FA247-190D-46D0-85FD-5D52E71C9732}" type="presParOf" srcId="{EFEB1020-9C17-48DC-BBE0-54FA743F9F75}" destId="{98695426-23ED-40C0-90A1-2BB445DEBC64}" srcOrd="0" destOrd="0" presId="urn:diagrams.loki3.com/BracketList"/>
    <dgm:cxn modelId="{9ECD4682-48A4-494F-AAA1-B259136994C2}" type="presParOf" srcId="{98695426-23ED-40C0-90A1-2BB445DEBC64}" destId="{C6144CDB-22C1-4337-9F95-C3A522A707D1}" srcOrd="0" destOrd="0" presId="urn:diagrams.loki3.com/BracketList"/>
    <dgm:cxn modelId="{98771A5B-E195-4915-90ED-92708E521C87}" type="presParOf" srcId="{98695426-23ED-40C0-90A1-2BB445DEBC64}" destId="{02385D1D-92EB-445D-B736-940004751C79}" srcOrd="1" destOrd="0" presId="urn:diagrams.loki3.com/BracketList"/>
    <dgm:cxn modelId="{324DB9ED-8139-43E8-80F2-146F6DDC98EC}" type="presParOf" srcId="{98695426-23ED-40C0-90A1-2BB445DEBC64}" destId="{99D36636-E395-439F-A79A-29C0BFB6F7E4}" srcOrd="2" destOrd="0" presId="urn:diagrams.loki3.com/BracketList"/>
    <dgm:cxn modelId="{B69AB137-4078-4E3F-A0AA-3253888DEA46}" type="presParOf" srcId="{98695426-23ED-40C0-90A1-2BB445DEBC64}" destId="{7BB6658A-32E0-42C7-B82A-240BF45CF27D}" srcOrd="3" destOrd="0" presId="urn:diagrams.loki3.com/BracketList"/>
    <dgm:cxn modelId="{088ADC0E-C8B8-4F12-B9F8-C3E4BC16F337}" type="presParOf" srcId="{EFEB1020-9C17-48DC-BBE0-54FA743F9F75}" destId="{5B3CB043-7A92-47E9-A4C4-39EC715F2552}" srcOrd="1" destOrd="0" presId="urn:diagrams.loki3.com/BracketList"/>
    <dgm:cxn modelId="{C008DA06-E676-4438-B415-BFD1B1E61235}" type="presParOf" srcId="{EFEB1020-9C17-48DC-BBE0-54FA743F9F75}" destId="{D9DF5E9A-39D4-44B7-A326-58B07A05D91E}" srcOrd="2" destOrd="0" presId="urn:diagrams.loki3.com/BracketList"/>
    <dgm:cxn modelId="{1AA68B89-2CCB-48EB-B16C-D674D6543ED1}" type="presParOf" srcId="{D9DF5E9A-39D4-44B7-A326-58B07A05D91E}" destId="{F40D94EA-52E0-4740-A924-EAF350BDF213}" srcOrd="0" destOrd="0" presId="urn:diagrams.loki3.com/BracketList"/>
    <dgm:cxn modelId="{4B91DED2-2C22-4873-B5BC-733A092F8A60}" type="presParOf" srcId="{D9DF5E9A-39D4-44B7-A326-58B07A05D91E}" destId="{0E930D30-96BC-4D43-B65A-EE88C46DBE48}" srcOrd="1" destOrd="0" presId="urn:diagrams.loki3.com/BracketList"/>
    <dgm:cxn modelId="{66AF0388-E7CD-4363-A762-1B1C06D55084}" type="presParOf" srcId="{D9DF5E9A-39D4-44B7-A326-58B07A05D91E}" destId="{5831BF15-ED1F-4BD5-857B-18B8E573D9AB}" srcOrd="2" destOrd="0" presId="urn:diagrams.loki3.com/BracketList"/>
    <dgm:cxn modelId="{D8DF961B-EC65-4AA1-8CF0-FBD488DEEBCF}" type="presParOf" srcId="{D9DF5E9A-39D4-44B7-A326-58B07A05D91E}" destId="{C6BA9D27-2D60-4BA7-98A9-E18E57FDB6CB}" srcOrd="3" destOrd="0" presId="urn:diagrams.loki3.com/BracketList"/>
    <dgm:cxn modelId="{775AED1B-660A-415E-AC0B-531563635F79}" type="presParOf" srcId="{EFEB1020-9C17-48DC-BBE0-54FA743F9F75}" destId="{5A002753-9FCA-4DC5-B8A6-1F7632BDDE58}" srcOrd="3" destOrd="0" presId="urn:diagrams.loki3.com/BracketList"/>
    <dgm:cxn modelId="{1F317EB7-91BB-403D-B8F7-7F03A3DA8CCD}" type="presParOf" srcId="{EFEB1020-9C17-48DC-BBE0-54FA743F9F75}" destId="{9709DCCB-B8A8-47BC-A303-F9EC41DA889E}" srcOrd="4" destOrd="0" presId="urn:diagrams.loki3.com/BracketList"/>
    <dgm:cxn modelId="{24B04CBE-41F7-4143-8D5A-C8E35256AB27}" type="presParOf" srcId="{9709DCCB-B8A8-47BC-A303-F9EC41DA889E}" destId="{CCB8139E-CA19-491D-9FCD-6BF28923C725}" srcOrd="0" destOrd="0" presId="urn:diagrams.loki3.com/BracketList"/>
    <dgm:cxn modelId="{3BBE821A-CE51-40CF-9295-B06369FDFF39}" type="presParOf" srcId="{9709DCCB-B8A8-47BC-A303-F9EC41DA889E}" destId="{14D1633C-A097-4A5A-8269-B04E98857E56}" srcOrd="1" destOrd="0" presId="urn:diagrams.loki3.com/BracketList"/>
    <dgm:cxn modelId="{18D77D28-21B5-487D-9D48-026B1BD416D3}" type="presParOf" srcId="{9709DCCB-B8A8-47BC-A303-F9EC41DA889E}" destId="{82B38D6F-2AA7-4339-A71D-28AA55699178}" srcOrd="2" destOrd="0" presId="urn:diagrams.loki3.com/BracketList"/>
    <dgm:cxn modelId="{DBB19EEE-82FA-4397-B3C6-837D616A26E2}" type="presParOf" srcId="{9709DCCB-B8A8-47BC-A303-F9EC41DA889E}" destId="{FFFD7BD8-195B-4FA4-9414-4F4C582F5570}" srcOrd="3" destOrd="0" presId="urn:diagrams.loki3.com/BracketList"/>
    <dgm:cxn modelId="{B562A77A-F213-4634-8EE8-56BF17A9ADDD}" type="presParOf" srcId="{EFEB1020-9C17-48DC-BBE0-54FA743F9F75}" destId="{D3A122A3-FC4C-4845-B4FF-0E74CF3D50D3}" srcOrd="5" destOrd="0" presId="urn:diagrams.loki3.com/BracketList"/>
    <dgm:cxn modelId="{89737E1F-5192-4C62-850C-94A65950AFE8}" type="presParOf" srcId="{EFEB1020-9C17-48DC-BBE0-54FA743F9F75}" destId="{CCB5FDA4-BEC8-4CA1-835A-2A3BEEBEC456}" srcOrd="6" destOrd="0" presId="urn:diagrams.loki3.com/BracketList"/>
    <dgm:cxn modelId="{9DBBBA89-53B4-4C49-9BCE-CE4EF7C256E4}" type="presParOf" srcId="{CCB5FDA4-BEC8-4CA1-835A-2A3BEEBEC456}" destId="{9312B733-3AEB-49F6-8245-08553BA2949B}" srcOrd="0" destOrd="0" presId="urn:diagrams.loki3.com/BracketList"/>
    <dgm:cxn modelId="{A5FE047A-E299-4332-8042-DDED9A44CE8D}" type="presParOf" srcId="{CCB5FDA4-BEC8-4CA1-835A-2A3BEEBEC456}" destId="{435AB433-2559-485A-A03D-C32F36288071}" srcOrd="1" destOrd="0" presId="urn:diagrams.loki3.com/BracketList"/>
    <dgm:cxn modelId="{CEA9829F-61AD-4543-8489-05346F84BDBA}" type="presParOf" srcId="{CCB5FDA4-BEC8-4CA1-835A-2A3BEEBEC456}" destId="{C13B9160-72D5-46E0-A1C0-91E8634DFAE2}" srcOrd="2" destOrd="0" presId="urn:diagrams.loki3.com/BracketList"/>
    <dgm:cxn modelId="{A332DED9-5FD0-4F31-BA09-CA00D585A37C}" type="presParOf" srcId="{CCB5FDA4-BEC8-4CA1-835A-2A3BEEBEC456}" destId="{9893D59A-7FEC-486D-89C4-D28135F6121C}" srcOrd="3" destOrd="0" presId="urn:diagrams.loki3.com/BracketList"/>
    <dgm:cxn modelId="{6E14FD7D-D6E0-4263-A4C9-C49940D154E3}" type="presParOf" srcId="{EFEB1020-9C17-48DC-BBE0-54FA743F9F75}" destId="{A421D242-ABBF-45EB-97FD-83930430328F}" srcOrd="7" destOrd="0" presId="urn:diagrams.loki3.com/BracketList"/>
    <dgm:cxn modelId="{9B0E34E0-6959-4600-96CE-649C7FC17E00}" type="presParOf" srcId="{EFEB1020-9C17-48DC-BBE0-54FA743F9F75}" destId="{F0DED400-B200-4EA2-AB34-CCFF58E07A6E}" srcOrd="8" destOrd="0" presId="urn:diagrams.loki3.com/BracketList"/>
    <dgm:cxn modelId="{1FBD4EC3-5BBF-497C-9735-220B54867302}" type="presParOf" srcId="{F0DED400-B200-4EA2-AB34-CCFF58E07A6E}" destId="{EFAACCF6-3A6A-4536-89B0-F0A7C44F6BE1}" srcOrd="0" destOrd="0" presId="urn:diagrams.loki3.com/BracketList"/>
    <dgm:cxn modelId="{B4974C70-8753-4424-A3CF-65D924B56A34}" type="presParOf" srcId="{F0DED400-B200-4EA2-AB34-CCFF58E07A6E}" destId="{6497CA82-45EE-4BD1-AEB4-CC3961FBFB74}" srcOrd="1" destOrd="0" presId="urn:diagrams.loki3.com/BracketList"/>
    <dgm:cxn modelId="{AD118B38-275B-42B1-B8FB-621C4F3E13E6}" type="presParOf" srcId="{F0DED400-B200-4EA2-AB34-CCFF58E07A6E}" destId="{CD7548DD-1E84-4DA7-B1D0-28F3E4EBFF82}" srcOrd="2" destOrd="0" presId="urn:diagrams.loki3.com/BracketList"/>
    <dgm:cxn modelId="{46D99522-D3F9-4DAB-9773-142A2FD4B46F}" type="presParOf" srcId="{F0DED400-B200-4EA2-AB34-CCFF58E07A6E}" destId="{9A05939C-6B40-4C32-897A-4A6DC3E71E5B}" srcOrd="3" destOrd="0" presId="urn:diagrams.loki3.com/BracketList"/>
    <dgm:cxn modelId="{75630373-DE73-4EA9-8153-8D346063D5CE}" type="presParOf" srcId="{EFEB1020-9C17-48DC-BBE0-54FA743F9F75}" destId="{569EA799-9807-4770-B698-79D3EF79120B}" srcOrd="9" destOrd="0" presId="urn:diagrams.loki3.com/BracketList"/>
    <dgm:cxn modelId="{46D91CB2-9065-406B-A5BB-67305C5AE38D}" type="presParOf" srcId="{EFEB1020-9C17-48DC-BBE0-54FA743F9F75}" destId="{2B991069-479A-498A-AF83-5B33CD9F12C6}" srcOrd="10" destOrd="0" presId="urn:diagrams.loki3.com/BracketList"/>
    <dgm:cxn modelId="{B3720CC1-BDDF-4C4D-9F66-1A0B8098DFB7}" type="presParOf" srcId="{2B991069-479A-498A-AF83-5B33CD9F12C6}" destId="{939B76D1-BB33-4E50-9ECD-839FB5787B95}" srcOrd="0" destOrd="0" presId="urn:diagrams.loki3.com/BracketList"/>
    <dgm:cxn modelId="{0507C166-FB82-4A7E-B6FC-005FB8D867EE}" type="presParOf" srcId="{2B991069-479A-498A-AF83-5B33CD9F12C6}" destId="{7845F59F-6101-48DE-ABCC-EC5351843F5B}" srcOrd="1" destOrd="0" presId="urn:diagrams.loki3.com/BracketList"/>
    <dgm:cxn modelId="{705A797A-1FFB-4148-B838-CA6C94C46A8A}" type="presParOf" srcId="{2B991069-479A-498A-AF83-5B33CD9F12C6}" destId="{8DC06B04-AA78-4007-96F1-AC66800E204E}" srcOrd="2" destOrd="0" presId="urn:diagrams.loki3.com/BracketList"/>
    <dgm:cxn modelId="{A92043CE-B3F8-4B99-A584-A84D8F6785A1}" type="presParOf" srcId="{2B991069-479A-498A-AF83-5B33CD9F12C6}" destId="{B43D6F8D-5103-4DCA-8971-053A6B7A987B}" srcOrd="3" destOrd="0" presId="urn:diagrams.loki3.com/BracketList"/>
    <dgm:cxn modelId="{68894A5F-8BE3-422A-83A7-84B1BD17E92B}" type="presParOf" srcId="{EFEB1020-9C17-48DC-BBE0-54FA743F9F75}" destId="{1DEFA11E-9373-40F9-A3AA-EE96EB176FFC}" srcOrd="11" destOrd="0" presId="urn:diagrams.loki3.com/BracketList"/>
    <dgm:cxn modelId="{233E1009-0CE0-4AC8-A961-8F8FE678E787}" type="presParOf" srcId="{EFEB1020-9C17-48DC-BBE0-54FA743F9F75}" destId="{4B12A308-E2AF-4F45-882B-691EF4FA1B43}" srcOrd="12" destOrd="0" presId="urn:diagrams.loki3.com/BracketList"/>
    <dgm:cxn modelId="{6751AF93-E1A6-4669-B728-604497B24BE3}" type="presParOf" srcId="{4B12A308-E2AF-4F45-882B-691EF4FA1B43}" destId="{B471A916-B6F4-4017-A447-E2C98CEE19B9}" srcOrd="0" destOrd="0" presId="urn:diagrams.loki3.com/BracketList"/>
    <dgm:cxn modelId="{44433771-A7F2-4A14-A056-3FB384D9BDFC}" type="presParOf" srcId="{4B12A308-E2AF-4F45-882B-691EF4FA1B43}" destId="{7F976215-9D17-4223-A92A-D3302071B429}" srcOrd="1" destOrd="0" presId="urn:diagrams.loki3.com/BracketList"/>
    <dgm:cxn modelId="{576ACE25-BB7E-46B3-A2EF-F24F07114571}" type="presParOf" srcId="{4B12A308-E2AF-4F45-882B-691EF4FA1B43}" destId="{C984C73F-7C05-410A-B91E-AD111AE0E45B}" srcOrd="2" destOrd="0" presId="urn:diagrams.loki3.com/BracketList"/>
    <dgm:cxn modelId="{0AAD2FD1-B435-476F-AB6A-24E434B14FB5}" type="presParOf" srcId="{4B12A308-E2AF-4F45-882B-691EF4FA1B43}" destId="{260E7D26-6540-4407-AA35-D081FC05F135}" srcOrd="3" destOrd="0" presId="urn:diagrams.loki3.com/BracketList"/>
    <dgm:cxn modelId="{C4BEBD64-C443-43FA-855E-A6597255A851}" type="presParOf" srcId="{EFEB1020-9C17-48DC-BBE0-54FA743F9F75}" destId="{87942DC7-D611-481D-85C3-17E9EE928CC9}" srcOrd="13" destOrd="0" presId="urn:diagrams.loki3.com/BracketList"/>
    <dgm:cxn modelId="{510602D0-CAA0-4462-A3CE-A5C35C06EC97}" type="presParOf" srcId="{EFEB1020-9C17-48DC-BBE0-54FA743F9F75}" destId="{5A582BDF-EB51-42B9-AFE8-1D18A89089BC}" srcOrd="14" destOrd="0" presId="urn:diagrams.loki3.com/BracketList"/>
    <dgm:cxn modelId="{D59977F4-287C-4A81-9DAA-A1340C19F3B3}" type="presParOf" srcId="{5A582BDF-EB51-42B9-AFE8-1D18A89089BC}" destId="{320B77C6-F8A0-4CEB-8B55-79E4A1BAF9E9}" srcOrd="0" destOrd="0" presId="urn:diagrams.loki3.com/BracketList"/>
    <dgm:cxn modelId="{7D9819A4-FF18-4241-8E8A-F85B82C2B8C2}" type="presParOf" srcId="{5A582BDF-EB51-42B9-AFE8-1D18A89089BC}" destId="{803A06C6-F698-48F4-A91D-0B2B17EECBA4}" srcOrd="1" destOrd="0" presId="urn:diagrams.loki3.com/BracketList"/>
    <dgm:cxn modelId="{5EC4A09C-3F08-4DCD-AE57-C6BD82D9A0E3}" type="presParOf" srcId="{5A582BDF-EB51-42B9-AFE8-1D18A89089BC}" destId="{4A43BD3F-83F2-4A36-B8AE-CC5DC27FAC9E}" srcOrd="2" destOrd="0" presId="urn:diagrams.loki3.com/BracketList"/>
    <dgm:cxn modelId="{67B898AF-D2FB-4E22-B915-85C72C77C2E7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080E6FE-75F8-455F-B00D-388A62CAD878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RS"/>
        </a:p>
      </dgm:t>
    </dgm:pt>
    <dgm:pt modelId="{3AEAB1B5-D9EF-4981-86BF-BCD6908D01E5}">
      <dgm:prSet phldrT="[Text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sr-Cyrl-RS" dirty="0"/>
            <a:t>Укупно </a:t>
          </a:r>
          <a:r>
            <a:rPr lang="sr-Cyrl-RS" dirty="0" smtClean="0"/>
            <a:t>планирани расходи </a:t>
          </a:r>
          <a:r>
            <a:rPr lang="sr-Cyrl-RS" dirty="0"/>
            <a:t>и издаци износе </a:t>
          </a:r>
          <a:r>
            <a:rPr lang="sr-Cyrl-RS" dirty="0" smtClean="0">
              <a:solidFill>
                <a:srgbClr val="FF0000"/>
              </a:solidFill>
            </a:rPr>
            <a:t>691.713.040 </a:t>
          </a:r>
          <a:r>
            <a:rPr lang="sr-Cyrl-RS" dirty="0" smtClean="0"/>
            <a:t>динара</a:t>
          </a:r>
          <a:endParaRPr lang="sr-Latn-RS" dirty="0"/>
        </a:p>
      </dgm:t>
    </dgm:pt>
    <dgm:pt modelId="{9B790053-042C-4178-B099-0AA1E213BC4B}" type="parTrans" cxnId="{3003CA8A-6DE4-45F8-9E95-9DBBCD00E8BC}">
      <dgm:prSet/>
      <dgm:spPr/>
      <dgm:t>
        <a:bodyPr/>
        <a:lstStyle/>
        <a:p>
          <a:endParaRPr lang="sr-Latn-RS"/>
        </a:p>
      </dgm:t>
    </dgm:pt>
    <dgm:pt modelId="{DB173785-DEAA-40A6-91BF-CB61950A6CE4}" type="sibTrans" cxnId="{3003CA8A-6DE4-45F8-9E95-9DBBCD00E8BC}">
      <dgm:prSet/>
      <dgm:spPr/>
      <dgm:t>
        <a:bodyPr/>
        <a:lstStyle/>
        <a:p>
          <a:endParaRPr lang="sr-Latn-RS"/>
        </a:p>
      </dgm:t>
    </dgm:pt>
    <dgm:pt modelId="{2885F644-5E9D-46B6-8CAF-6E5B22E43DBC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r-Cyrl-RS" dirty="0"/>
            <a:t>Расходи за запослене </a:t>
          </a:r>
          <a:r>
            <a:rPr lang="sr-Cyrl-RS" dirty="0" smtClean="0">
              <a:solidFill>
                <a:srgbClr val="FF0000"/>
              </a:solidFill>
            </a:rPr>
            <a:t>176.784.040 </a:t>
          </a:r>
          <a:r>
            <a:rPr lang="sr-Cyrl-RS" dirty="0" smtClean="0"/>
            <a:t>динара</a:t>
          </a:r>
          <a:endParaRPr lang="sr-Latn-RS" dirty="0"/>
        </a:p>
      </dgm:t>
    </dgm:pt>
    <dgm:pt modelId="{D533F1E8-9F58-46F3-B8A8-163A0327F5DA}" type="parTrans" cxnId="{16CBEC61-89ED-4D59-A282-62F769E1908D}">
      <dgm:prSet/>
      <dgm:spPr/>
      <dgm:t>
        <a:bodyPr/>
        <a:lstStyle/>
        <a:p>
          <a:endParaRPr lang="sr-Latn-RS"/>
        </a:p>
      </dgm:t>
    </dgm:pt>
    <dgm:pt modelId="{08FEAE6E-9170-4490-9C95-2D5CA2D0B642}" type="sibTrans" cxnId="{16CBEC61-89ED-4D59-A282-62F769E1908D}">
      <dgm:prSet/>
      <dgm:spPr/>
      <dgm:t>
        <a:bodyPr/>
        <a:lstStyle/>
        <a:p>
          <a:endParaRPr lang="sr-Latn-RS"/>
        </a:p>
      </dgm:t>
    </dgm:pt>
    <dgm:pt modelId="{66BFF05E-3F6D-4EED-9D30-10583093E473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r-Cyrl-RS" dirty="0"/>
            <a:t>Коришћење роба и услуга </a:t>
          </a:r>
          <a:r>
            <a:rPr lang="sr-Cyrl-RS" dirty="0" smtClean="0">
              <a:solidFill>
                <a:srgbClr val="FF0000"/>
              </a:solidFill>
            </a:rPr>
            <a:t>216.492.000</a:t>
          </a:r>
          <a:r>
            <a:rPr lang="sr-Cyrl-RS" dirty="0" smtClean="0"/>
            <a:t>динара</a:t>
          </a:r>
          <a:endParaRPr lang="sr-Latn-RS" dirty="0"/>
        </a:p>
      </dgm:t>
    </dgm:pt>
    <dgm:pt modelId="{C76D26A3-42A4-45FA-AE9E-872BDE3C951D}" type="parTrans" cxnId="{D16FC27F-26CF-49E6-BB61-9DCD56E3A476}">
      <dgm:prSet/>
      <dgm:spPr/>
      <dgm:t>
        <a:bodyPr/>
        <a:lstStyle/>
        <a:p>
          <a:endParaRPr lang="sr-Latn-RS"/>
        </a:p>
      </dgm:t>
    </dgm:pt>
    <dgm:pt modelId="{348C766C-48F1-4B0B-A06E-1091D883FBD8}" type="sibTrans" cxnId="{D16FC27F-26CF-49E6-BB61-9DCD56E3A476}">
      <dgm:prSet/>
      <dgm:spPr/>
      <dgm:t>
        <a:bodyPr/>
        <a:lstStyle/>
        <a:p>
          <a:endParaRPr lang="sr-Latn-RS"/>
        </a:p>
      </dgm:t>
    </dgm:pt>
    <dgm:pt modelId="{6ADE78B8-6A90-409A-93EC-2E1018038D39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r-Cyrl-RS" dirty="0"/>
            <a:t>Отплата камата </a:t>
          </a:r>
          <a:r>
            <a:rPr lang="en-US" dirty="0" smtClean="0">
              <a:solidFill>
                <a:srgbClr val="FF0000"/>
              </a:solidFill>
            </a:rPr>
            <a:t>7.</a:t>
          </a:r>
          <a:r>
            <a:rPr lang="sr-Cyrl-RS" dirty="0" smtClean="0">
              <a:solidFill>
                <a:srgbClr val="FF0000"/>
              </a:solidFill>
            </a:rPr>
            <a:t>6</a:t>
          </a:r>
          <a:r>
            <a:rPr lang="en-US" dirty="0" smtClean="0">
              <a:solidFill>
                <a:srgbClr val="FF0000"/>
              </a:solidFill>
            </a:rPr>
            <a:t>00.000 </a:t>
          </a:r>
          <a:r>
            <a:rPr lang="sr-Cyrl-RS" dirty="0" smtClean="0"/>
            <a:t>динара </a:t>
          </a:r>
          <a:endParaRPr lang="sr-Latn-RS" dirty="0"/>
        </a:p>
      </dgm:t>
    </dgm:pt>
    <dgm:pt modelId="{AE60744F-14AC-4F64-83C4-5205FA88679D}" type="parTrans" cxnId="{EAB41089-F315-4B8D-B7AC-5714AF51E9B3}">
      <dgm:prSet/>
      <dgm:spPr/>
      <dgm:t>
        <a:bodyPr/>
        <a:lstStyle/>
        <a:p>
          <a:endParaRPr lang="sr-Latn-RS"/>
        </a:p>
      </dgm:t>
    </dgm:pt>
    <dgm:pt modelId="{02410A3D-942F-454B-9780-587F226915E4}" type="sibTrans" cxnId="{EAB41089-F315-4B8D-B7AC-5714AF51E9B3}">
      <dgm:prSet/>
      <dgm:spPr/>
      <dgm:t>
        <a:bodyPr/>
        <a:lstStyle/>
        <a:p>
          <a:endParaRPr lang="sr-Latn-RS"/>
        </a:p>
      </dgm:t>
    </dgm:pt>
    <dgm:pt modelId="{6CDE4B7E-694A-4CC6-9380-C110FA4F3107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r-Cyrl-RS" dirty="0"/>
            <a:t>Субвенције </a:t>
          </a:r>
          <a:r>
            <a:rPr lang="en-US" dirty="0" smtClean="0">
              <a:solidFill>
                <a:srgbClr val="FF0000"/>
              </a:solidFill>
            </a:rPr>
            <a:t>1</a:t>
          </a:r>
          <a:r>
            <a:rPr lang="sr-Cyrl-RS" dirty="0" smtClean="0">
              <a:solidFill>
                <a:srgbClr val="FF0000"/>
              </a:solidFill>
            </a:rPr>
            <a:t>5</a:t>
          </a:r>
          <a:r>
            <a:rPr lang="en-US" dirty="0" smtClean="0">
              <a:solidFill>
                <a:srgbClr val="FF0000"/>
              </a:solidFill>
            </a:rPr>
            <a:t>.500.000 </a:t>
          </a:r>
          <a:r>
            <a:rPr lang="sr-Cyrl-RS" dirty="0" smtClean="0"/>
            <a:t>динара</a:t>
          </a:r>
          <a:endParaRPr lang="sr-Latn-RS" dirty="0"/>
        </a:p>
      </dgm:t>
    </dgm:pt>
    <dgm:pt modelId="{F6B9A79C-4C1D-4A52-B265-8E3F0143E45F}" type="parTrans" cxnId="{76783F61-67EF-4F78-BF97-9BF8CB5CED0A}">
      <dgm:prSet/>
      <dgm:spPr/>
      <dgm:t>
        <a:bodyPr/>
        <a:lstStyle/>
        <a:p>
          <a:endParaRPr lang="sr-Latn-RS"/>
        </a:p>
      </dgm:t>
    </dgm:pt>
    <dgm:pt modelId="{89616386-E022-453E-A834-B06CA95E8124}" type="sibTrans" cxnId="{76783F61-67EF-4F78-BF97-9BF8CB5CED0A}">
      <dgm:prSet/>
      <dgm:spPr/>
      <dgm:t>
        <a:bodyPr/>
        <a:lstStyle/>
        <a:p>
          <a:endParaRPr lang="sr-Latn-RS"/>
        </a:p>
      </dgm:t>
    </dgm:pt>
    <dgm:pt modelId="{A7E4F091-602A-4737-8CA1-3DFC1E61B9AF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r-Cyrl-RS" dirty="0"/>
            <a:t>Донације, дотације и трансфери </a:t>
          </a:r>
          <a:r>
            <a:rPr lang="sr-Cyrl-RS" dirty="0" smtClean="0">
              <a:solidFill>
                <a:srgbClr val="FF0000"/>
              </a:solidFill>
            </a:rPr>
            <a:t>67.830.</a:t>
          </a:r>
          <a:r>
            <a:rPr lang="en-US" dirty="0" smtClean="0">
              <a:solidFill>
                <a:srgbClr val="FF0000"/>
              </a:solidFill>
            </a:rPr>
            <a:t>000    </a:t>
          </a:r>
          <a:r>
            <a:rPr lang="sr-Cyrl-RS" dirty="0" smtClean="0"/>
            <a:t>динара</a:t>
          </a:r>
          <a:endParaRPr lang="sr-Latn-RS" dirty="0"/>
        </a:p>
      </dgm:t>
    </dgm:pt>
    <dgm:pt modelId="{54791C53-C18A-486B-AD6A-B58EA3B2E4EC}" type="parTrans" cxnId="{AF2685DF-4E71-4D0F-9415-6CB502DCD77E}">
      <dgm:prSet/>
      <dgm:spPr/>
      <dgm:t>
        <a:bodyPr/>
        <a:lstStyle/>
        <a:p>
          <a:endParaRPr lang="sr-Latn-RS"/>
        </a:p>
      </dgm:t>
    </dgm:pt>
    <dgm:pt modelId="{6B2E87BA-09CD-44D4-A2CB-E7F84771F039}" type="sibTrans" cxnId="{AF2685DF-4E71-4D0F-9415-6CB502DCD77E}">
      <dgm:prSet/>
      <dgm:spPr/>
      <dgm:t>
        <a:bodyPr/>
        <a:lstStyle/>
        <a:p>
          <a:endParaRPr lang="sr-Latn-RS"/>
        </a:p>
      </dgm:t>
    </dgm:pt>
    <dgm:pt modelId="{D74D097A-7206-4D6A-8D6E-A923AB420E95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r-Cyrl-RS" dirty="0"/>
            <a:t>Социјално осигурање и социјална заштита </a:t>
          </a:r>
          <a:r>
            <a:rPr lang="en-US" dirty="0" smtClean="0">
              <a:solidFill>
                <a:srgbClr val="FF0000"/>
              </a:solidFill>
            </a:rPr>
            <a:t>1</a:t>
          </a:r>
          <a:r>
            <a:rPr lang="sr-Cyrl-RS" dirty="0" smtClean="0">
              <a:solidFill>
                <a:srgbClr val="FF0000"/>
              </a:solidFill>
            </a:rPr>
            <a:t>6</a:t>
          </a:r>
          <a:r>
            <a:rPr lang="en-US" dirty="0" smtClean="0">
              <a:solidFill>
                <a:srgbClr val="FF0000"/>
              </a:solidFill>
            </a:rPr>
            <a:t>.500.000 </a:t>
          </a:r>
          <a:r>
            <a:rPr lang="sr-Cyrl-RS" dirty="0" smtClean="0"/>
            <a:t>динара</a:t>
          </a:r>
          <a:endParaRPr lang="sr-Latn-RS" dirty="0"/>
        </a:p>
      </dgm:t>
    </dgm:pt>
    <dgm:pt modelId="{A57142E9-F6A0-4AF0-8C02-A76885714A5D}" type="parTrans" cxnId="{D527AE9A-7BB9-4E10-A508-F823D8C489D0}">
      <dgm:prSet/>
      <dgm:spPr/>
      <dgm:t>
        <a:bodyPr/>
        <a:lstStyle/>
        <a:p>
          <a:endParaRPr lang="sr-Latn-RS"/>
        </a:p>
      </dgm:t>
    </dgm:pt>
    <dgm:pt modelId="{3A8BD741-66ED-49AE-BA0C-5557DF1FE861}" type="sibTrans" cxnId="{D527AE9A-7BB9-4E10-A508-F823D8C489D0}">
      <dgm:prSet/>
      <dgm:spPr/>
      <dgm:t>
        <a:bodyPr/>
        <a:lstStyle/>
        <a:p>
          <a:endParaRPr lang="sr-Latn-RS"/>
        </a:p>
      </dgm:t>
    </dgm:pt>
    <dgm:pt modelId="{25554638-F945-433E-8CB2-C5E67290A396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r-Cyrl-RS" dirty="0"/>
            <a:t>Остали расходи </a:t>
          </a:r>
          <a:r>
            <a:rPr lang="sr-Cyrl-RS" dirty="0" smtClean="0"/>
            <a:t>69.057.000динара</a:t>
          </a:r>
          <a:endParaRPr lang="sr-Latn-RS" dirty="0"/>
        </a:p>
      </dgm:t>
    </dgm:pt>
    <dgm:pt modelId="{03AAF2B2-8D4E-4D7C-8F0D-98B044737E9F}" type="parTrans" cxnId="{49602602-2F55-48B2-A2B2-AF9AB75568E0}">
      <dgm:prSet/>
      <dgm:spPr/>
      <dgm:t>
        <a:bodyPr/>
        <a:lstStyle/>
        <a:p>
          <a:endParaRPr lang="sr-Latn-RS"/>
        </a:p>
      </dgm:t>
    </dgm:pt>
    <dgm:pt modelId="{CF5804E1-87A2-44DF-AE5F-825E27D96A8B}" type="sibTrans" cxnId="{49602602-2F55-48B2-A2B2-AF9AB75568E0}">
      <dgm:prSet/>
      <dgm:spPr/>
      <dgm:t>
        <a:bodyPr/>
        <a:lstStyle/>
        <a:p>
          <a:endParaRPr lang="sr-Latn-RS"/>
        </a:p>
      </dgm:t>
    </dgm:pt>
    <dgm:pt modelId="{65514349-6E86-492D-AE52-BDECF778D345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r-Cyrl-RS" dirty="0"/>
            <a:t>Капитални издаци </a:t>
          </a:r>
          <a:r>
            <a:rPr lang="sr-Cyrl-RS" dirty="0" smtClean="0"/>
            <a:t>89150</a:t>
          </a:r>
          <a:r>
            <a:rPr lang="en-US" dirty="0" smtClean="0">
              <a:solidFill>
                <a:srgbClr val="FF0000"/>
              </a:solidFill>
            </a:rPr>
            <a:t>.000</a:t>
          </a:r>
          <a:r>
            <a:rPr lang="sr-Cyrl-RS" dirty="0" smtClean="0"/>
            <a:t> </a:t>
          </a:r>
          <a:r>
            <a:rPr lang="sr-Cyrl-RS" dirty="0"/>
            <a:t>динара</a:t>
          </a:r>
          <a:endParaRPr lang="sr-Latn-RS" dirty="0"/>
        </a:p>
      </dgm:t>
    </dgm:pt>
    <dgm:pt modelId="{9D13D754-8EFF-4461-87F5-0789000F4CA0}" type="parTrans" cxnId="{2FF1A183-6CB5-43CC-8F11-299D5784FBF3}">
      <dgm:prSet/>
      <dgm:spPr/>
      <dgm:t>
        <a:bodyPr/>
        <a:lstStyle/>
        <a:p>
          <a:endParaRPr lang="sr-Latn-RS"/>
        </a:p>
      </dgm:t>
    </dgm:pt>
    <dgm:pt modelId="{1C13DFA0-7027-4362-B1FB-F4C7A5444917}" type="sibTrans" cxnId="{2FF1A183-6CB5-43CC-8F11-299D5784FBF3}">
      <dgm:prSet/>
      <dgm:spPr/>
      <dgm:t>
        <a:bodyPr/>
        <a:lstStyle/>
        <a:p>
          <a:endParaRPr lang="sr-Latn-RS"/>
        </a:p>
      </dgm:t>
    </dgm:pt>
    <dgm:pt modelId="{369B0735-6149-450A-9BCB-6A2964DC18D3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r-Cyrl-RS" dirty="0"/>
            <a:t>Издаци за отплату главнице </a:t>
          </a:r>
          <a:r>
            <a:rPr lang="en-US" dirty="0" smtClean="0"/>
            <a:t>2</a:t>
          </a:r>
          <a:r>
            <a:rPr lang="sr-Cyrl-RS" dirty="0" smtClean="0"/>
            <a:t>8</a:t>
          </a:r>
          <a:r>
            <a:rPr lang="en-US" dirty="0" smtClean="0"/>
            <a:t>.500.000</a:t>
          </a:r>
          <a:r>
            <a:rPr lang="sr-Cyrl-RS" dirty="0" smtClean="0">
              <a:solidFill>
                <a:srgbClr val="FF0000"/>
              </a:solidFill>
            </a:rPr>
            <a:t> </a:t>
          </a:r>
          <a:r>
            <a:rPr lang="sr-Cyrl-RS" dirty="0"/>
            <a:t>динара</a:t>
          </a:r>
          <a:endParaRPr lang="sr-Latn-RS" dirty="0"/>
        </a:p>
      </dgm:t>
    </dgm:pt>
    <dgm:pt modelId="{84AF6784-2BA0-450D-8341-D81892AAA897}" type="parTrans" cxnId="{12B26C7F-CA61-4F40-8BA0-66A3E6E7DCF0}">
      <dgm:prSet/>
      <dgm:spPr/>
      <dgm:t>
        <a:bodyPr/>
        <a:lstStyle/>
        <a:p>
          <a:endParaRPr lang="sr-Latn-RS"/>
        </a:p>
      </dgm:t>
    </dgm:pt>
    <dgm:pt modelId="{1C216C0F-D310-4B43-AC46-0875DC93D6B6}" type="sibTrans" cxnId="{12B26C7F-CA61-4F40-8BA0-66A3E6E7DCF0}">
      <dgm:prSet/>
      <dgm:spPr/>
      <dgm:t>
        <a:bodyPr/>
        <a:lstStyle/>
        <a:p>
          <a:endParaRPr lang="sr-Latn-RS"/>
        </a:p>
      </dgm:t>
    </dgm:pt>
    <dgm:pt modelId="{96E931F0-5EFE-4E17-A815-1832C52507E3}" type="pres">
      <dgm:prSet presAssocID="{4080E6FE-75F8-455F-B00D-388A62CAD87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03509E-2D2C-4701-877A-3DD8C8C452B3}" type="pres">
      <dgm:prSet presAssocID="{4080E6FE-75F8-455F-B00D-388A62CAD878}" presName="radial" presStyleCnt="0">
        <dgm:presLayoutVars>
          <dgm:animLvl val="ctr"/>
        </dgm:presLayoutVars>
      </dgm:prSet>
      <dgm:spPr/>
    </dgm:pt>
    <dgm:pt modelId="{23F30694-D224-4AFD-83D0-A9B26CD4AE63}" type="pres">
      <dgm:prSet presAssocID="{3AEAB1B5-D9EF-4981-86BF-BCD6908D01E5}" presName="centerShape" presStyleLbl="vennNode1" presStyleIdx="0" presStyleCnt="10"/>
      <dgm:spPr/>
      <dgm:t>
        <a:bodyPr/>
        <a:lstStyle/>
        <a:p>
          <a:endParaRPr lang="en-US"/>
        </a:p>
      </dgm:t>
    </dgm:pt>
    <dgm:pt modelId="{581D9C24-D691-4644-99EB-4A6B1D74C269}" type="pres">
      <dgm:prSet presAssocID="{2885F644-5E9D-46B6-8CAF-6E5B22E43DBC}" presName="node" presStyleLbl="venn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760FBC-BB29-4E8F-A3FA-0B8C20635B76}" type="pres">
      <dgm:prSet presAssocID="{66BFF05E-3F6D-4EED-9D30-10583093E473}" presName="node" presStyleLbl="venn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484F8A-3CF3-4AFF-9FB8-1AE41894B273}" type="pres">
      <dgm:prSet presAssocID="{6ADE78B8-6A90-409A-93EC-2E1018038D39}" presName="node" presStyleLbl="venn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B43685-141A-4461-AE6A-301BAC908C60}" type="pres">
      <dgm:prSet presAssocID="{6CDE4B7E-694A-4CC6-9380-C110FA4F3107}" presName="node" presStyleLbl="venn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F973BF-B90E-4D0F-AC07-BB28F004C6A7}" type="pres">
      <dgm:prSet presAssocID="{A7E4F091-602A-4737-8CA1-3DFC1E61B9AF}" presName="node" presStyleLbl="venn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1404DC-9187-40D0-97FF-0D818AB2F366}" type="pres">
      <dgm:prSet presAssocID="{D74D097A-7206-4D6A-8D6E-A923AB420E95}" presName="node" presStyleLbl="venn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DA55F8-68B2-4192-A0FF-92D5AADED3EF}" type="pres">
      <dgm:prSet presAssocID="{25554638-F945-433E-8CB2-C5E67290A396}" presName="node" presStyleLbl="venn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D8E666-A4BC-49C9-9193-F48DBF84BB6B}" type="pres">
      <dgm:prSet presAssocID="{65514349-6E86-492D-AE52-BDECF778D345}" presName="node" presStyleLbl="venn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B55D38-2023-4C98-82BD-8CEDFD10705F}" type="pres">
      <dgm:prSet presAssocID="{369B0735-6149-450A-9BCB-6A2964DC18D3}" presName="node" presStyleLbl="venn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971DB3-EEE9-4A9D-954B-59C68EB6A98A}" type="presOf" srcId="{A7E4F091-602A-4737-8CA1-3DFC1E61B9AF}" destId="{EEF973BF-B90E-4D0F-AC07-BB28F004C6A7}" srcOrd="0" destOrd="0" presId="urn:microsoft.com/office/officeart/2005/8/layout/radial3"/>
    <dgm:cxn modelId="{E64822DD-F712-429B-B727-3A02EE06E13F}" type="presOf" srcId="{6ADE78B8-6A90-409A-93EC-2E1018038D39}" destId="{6E484F8A-3CF3-4AFF-9FB8-1AE41894B273}" srcOrd="0" destOrd="0" presId="urn:microsoft.com/office/officeart/2005/8/layout/radial3"/>
    <dgm:cxn modelId="{88FB1B89-2553-4EAA-99DF-5E5B0B404190}" type="presOf" srcId="{6CDE4B7E-694A-4CC6-9380-C110FA4F3107}" destId="{34B43685-141A-4461-AE6A-301BAC908C60}" srcOrd="0" destOrd="0" presId="urn:microsoft.com/office/officeart/2005/8/layout/radial3"/>
    <dgm:cxn modelId="{B10F84B9-0FD7-4FCF-9672-1AE8EEBAEB48}" type="presOf" srcId="{25554638-F945-433E-8CB2-C5E67290A396}" destId="{ADDA55F8-68B2-4192-A0FF-92D5AADED3EF}" srcOrd="0" destOrd="0" presId="urn:microsoft.com/office/officeart/2005/8/layout/radial3"/>
    <dgm:cxn modelId="{BD5519AF-09E4-440A-9BFE-988528E88698}" type="presOf" srcId="{D74D097A-7206-4D6A-8D6E-A923AB420E95}" destId="{281404DC-9187-40D0-97FF-0D818AB2F366}" srcOrd="0" destOrd="0" presId="urn:microsoft.com/office/officeart/2005/8/layout/radial3"/>
    <dgm:cxn modelId="{D527AE9A-7BB9-4E10-A508-F823D8C489D0}" srcId="{3AEAB1B5-D9EF-4981-86BF-BCD6908D01E5}" destId="{D74D097A-7206-4D6A-8D6E-A923AB420E95}" srcOrd="5" destOrd="0" parTransId="{A57142E9-F6A0-4AF0-8C02-A76885714A5D}" sibTransId="{3A8BD741-66ED-49AE-BA0C-5557DF1FE861}"/>
    <dgm:cxn modelId="{76783F61-67EF-4F78-BF97-9BF8CB5CED0A}" srcId="{3AEAB1B5-D9EF-4981-86BF-BCD6908D01E5}" destId="{6CDE4B7E-694A-4CC6-9380-C110FA4F3107}" srcOrd="3" destOrd="0" parTransId="{F6B9A79C-4C1D-4A52-B265-8E3F0143E45F}" sibTransId="{89616386-E022-453E-A834-B06CA95E8124}"/>
    <dgm:cxn modelId="{9EE03477-8930-4F7D-AAF4-D9C901C7FA03}" type="presOf" srcId="{3AEAB1B5-D9EF-4981-86BF-BCD6908D01E5}" destId="{23F30694-D224-4AFD-83D0-A9B26CD4AE63}" srcOrd="0" destOrd="0" presId="urn:microsoft.com/office/officeart/2005/8/layout/radial3"/>
    <dgm:cxn modelId="{16422BBA-81AC-45CB-9E77-077D6EBD64D8}" type="presOf" srcId="{369B0735-6149-450A-9BCB-6A2964DC18D3}" destId="{32B55D38-2023-4C98-82BD-8CEDFD10705F}" srcOrd="0" destOrd="0" presId="urn:microsoft.com/office/officeart/2005/8/layout/radial3"/>
    <dgm:cxn modelId="{EAB41089-F315-4B8D-B7AC-5714AF51E9B3}" srcId="{3AEAB1B5-D9EF-4981-86BF-BCD6908D01E5}" destId="{6ADE78B8-6A90-409A-93EC-2E1018038D39}" srcOrd="2" destOrd="0" parTransId="{AE60744F-14AC-4F64-83C4-5205FA88679D}" sibTransId="{02410A3D-942F-454B-9780-587F226915E4}"/>
    <dgm:cxn modelId="{2FF1A183-6CB5-43CC-8F11-299D5784FBF3}" srcId="{3AEAB1B5-D9EF-4981-86BF-BCD6908D01E5}" destId="{65514349-6E86-492D-AE52-BDECF778D345}" srcOrd="7" destOrd="0" parTransId="{9D13D754-8EFF-4461-87F5-0789000F4CA0}" sibTransId="{1C13DFA0-7027-4362-B1FB-F4C7A5444917}"/>
    <dgm:cxn modelId="{12B26C7F-CA61-4F40-8BA0-66A3E6E7DCF0}" srcId="{3AEAB1B5-D9EF-4981-86BF-BCD6908D01E5}" destId="{369B0735-6149-450A-9BCB-6A2964DC18D3}" srcOrd="8" destOrd="0" parTransId="{84AF6784-2BA0-450D-8341-D81892AAA897}" sibTransId="{1C216C0F-D310-4B43-AC46-0875DC93D6B6}"/>
    <dgm:cxn modelId="{A7DB6ADF-7D33-4806-87D0-F12847C0E271}" type="presOf" srcId="{4080E6FE-75F8-455F-B00D-388A62CAD878}" destId="{96E931F0-5EFE-4E17-A815-1832C52507E3}" srcOrd="0" destOrd="0" presId="urn:microsoft.com/office/officeart/2005/8/layout/radial3"/>
    <dgm:cxn modelId="{16CBEC61-89ED-4D59-A282-62F769E1908D}" srcId="{3AEAB1B5-D9EF-4981-86BF-BCD6908D01E5}" destId="{2885F644-5E9D-46B6-8CAF-6E5B22E43DBC}" srcOrd="0" destOrd="0" parTransId="{D533F1E8-9F58-46F3-B8A8-163A0327F5DA}" sibTransId="{08FEAE6E-9170-4490-9C95-2D5CA2D0B642}"/>
    <dgm:cxn modelId="{3003CA8A-6DE4-45F8-9E95-9DBBCD00E8BC}" srcId="{4080E6FE-75F8-455F-B00D-388A62CAD878}" destId="{3AEAB1B5-D9EF-4981-86BF-BCD6908D01E5}" srcOrd="0" destOrd="0" parTransId="{9B790053-042C-4178-B099-0AA1E213BC4B}" sibTransId="{DB173785-DEAA-40A6-91BF-CB61950A6CE4}"/>
    <dgm:cxn modelId="{D16FC27F-26CF-49E6-BB61-9DCD56E3A476}" srcId="{3AEAB1B5-D9EF-4981-86BF-BCD6908D01E5}" destId="{66BFF05E-3F6D-4EED-9D30-10583093E473}" srcOrd="1" destOrd="0" parTransId="{C76D26A3-42A4-45FA-AE9E-872BDE3C951D}" sibTransId="{348C766C-48F1-4B0B-A06E-1091D883FBD8}"/>
    <dgm:cxn modelId="{929135D5-DEFC-46C5-A4EA-12DA9F9CA754}" type="presOf" srcId="{2885F644-5E9D-46B6-8CAF-6E5B22E43DBC}" destId="{581D9C24-D691-4644-99EB-4A6B1D74C269}" srcOrd="0" destOrd="0" presId="urn:microsoft.com/office/officeart/2005/8/layout/radial3"/>
    <dgm:cxn modelId="{AF2685DF-4E71-4D0F-9415-6CB502DCD77E}" srcId="{3AEAB1B5-D9EF-4981-86BF-BCD6908D01E5}" destId="{A7E4F091-602A-4737-8CA1-3DFC1E61B9AF}" srcOrd="4" destOrd="0" parTransId="{54791C53-C18A-486B-AD6A-B58EA3B2E4EC}" sibTransId="{6B2E87BA-09CD-44D4-A2CB-E7F84771F039}"/>
    <dgm:cxn modelId="{8191F8B5-047B-4ACB-927F-9C694E16DDCB}" type="presOf" srcId="{65514349-6E86-492D-AE52-BDECF778D345}" destId="{68D8E666-A4BC-49C9-9193-F48DBF84BB6B}" srcOrd="0" destOrd="0" presId="urn:microsoft.com/office/officeart/2005/8/layout/radial3"/>
    <dgm:cxn modelId="{0047E1F0-65B3-4F3B-9730-B9171373FF2C}" type="presOf" srcId="{66BFF05E-3F6D-4EED-9D30-10583093E473}" destId="{00760FBC-BB29-4E8F-A3FA-0B8C20635B76}" srcOrd="0" destOrd="0" presId="urn:microsoft.com/office/officeart/2005/8/layout/radial3"/>
    <dgm:cxn modelId="{49602602-2F55-48B2-A2B2-AF9AB75568E0}" srcId="{3AEAB1B5-D9EF-4981-86BF-BCD6908D01E5}" destId="{25554638-F945-433E-8CB2-C5E67290A396}" srcOrd="6" destOrd="0" parTransId="{03AAF2B2-8D4E-4D7C-8F0D-98B044737E9F}" sibTransId="{CF5804E1-87A2-44DF-AE5F-825E27D96A8B}"/>
    <dgm:cxn modelId="{AC98B054-7092-4D8B-BD32-09C32F53D2EC}" type="presParOf" srcId="{96E931F0-5EFE-4E17-A815-1832C52507E3}" destId="{6A03509E-2D2C-4701-877A-3DD8C8C452B3}" srcOrd="0" destOrd="0" presId="urn:microsoft.com/office/officeart/2005/8/layout/radial3"/>
    <dgm:cxn modelId="{FF57B3A6-E339-464B-A608-BAA1E3CD2BB6}" type="presParOf" srcId="{6A03509E-2D2C-4701-877A-3DD8C8C452B3}" destId="{23F30694-D224-4AFD-83D0-A9B26CD4AE63}" srcOrd="0" destOrd="0" presId="urn:microsoft.com/office/officeart/2005/8/layout/radial3"/>
    <dgm:cxn modelId="{D58B5F47-DFB5-4FE4-A060-4178DC541561}" type="presParOf" srcId="{6A03509E-2D2C-4701-877A-3DD8C8C452B3}" destId="{581D9C24-D691-4644-99EB-4A6B1D74C269}" srcOrd="1" destOrd="0" presId="urn:microsoft.com/office/officeart/2005/8/layout/radial3"/>
    <dgm:cxn modelId="{56D9B212-8BC2-4948-86A6-CF8579B820C7}" type="presParOf" srcId="{6A03509E-2D2C-4701-877A-3DD8C8C452B3}" destId="{00760FBC-BB29-4E8F-A3FA-0B8C20635B76}" srcOrd="2" destOrd="0" presId="urn:microsoft.com/office/officeart/2005/8/layout/radial3"/>
    <dgm:cxn modelId="{D0C7A3AB-50F7-48AF-99CE-641AD33B2D0D}" type="presParOf" srcId="{6A03509E-2D2C-4701-877A-3DD8C8C452B3}" destId="{6E484F8A-3CF3-4AFF-9FB8-1AE41894B273}" srcOrd="3" destOrd="0" presId="urn:microsoft.com/office/officeart/2005/8/layout/radial3"/>
    <dgm:cxn modelId="{BE06B7FE-A648-498D-81D2-75F3B296AB16}" type="presParOf" srcId="{6A03509E-2D2C-4701-877A-3DD8C8C452B3}" destId="{34B43685-141A-4461-AE6A-301BAC908C60}" srcOrd="4" destOrd="0" presId="urn:microsoft.com/office/officeart/2005/8/layout/radial3"/>
    <dgm:cxn modelId="{32F88B08-7BD0-4127-9E14-7398407FFCE9}" type="presParOf" srcId="{6A03509E-2D2C-4701-877A-3DD8C8C452B3}" destId="{EEF973BF-B90E-4D0F-AC07-BB28F004C6A7}" srcOrd="5" destOrd="0" presId="urn:microsoft.com/office/officeart/2005/8/layout/radial3"/>
    <dgm:cxn modelId="{5AD81E39-7627-4175-B642-6A9D4809AD7F}" type="presParOf" srcId="{6A03509E-2D2C-4701-877A-3DD8C8C452B3}" destId="{281404DC-9187-40D0-97FF-0D818AB2F366}" srcOrd="6" destOrd="0" presId="urn:microsoft.com/office/officeart/2005/8/layout/radial3"/>
    <dgm:cxn modelId="{4162099C-ED6A-4DC2-90CD-57057E83C620}" type="presParOf" srcId="{6A03509E-2D2C-4701-877A-3DD8C8C452B3}" destId="{ADDA55F8-68B2-4192-A0FF-92D5AADED3EF}" srcOrd="7" destOrd="0" presId="urn:microsoft.com/office/officeart/2005/8/layout/radial3"/>
    <dgm:cxn modelId="{B05B0BCB-BCC2-45B0-8800-5DB2D7671FBB}" type="presParOf" srcId="{6A03509E-2D2C-4701-877A-3DD8C8C452B3}" destId="{68D8E666-A4BC-49C9-9193-F48DBF84BB6B}" srcOrd="8" destOrd="0" presId="urn:microsoft.com/office/officeart/2005/8/layout/radial3"/>
    <dgm:cxn modelId="{ECE4FD92-2D3E-4191-BC51-AF640C617D56}" type="presParOf" srcId="{6A03509E-2D2C-4701-877A-3DD8C8C452B3}" destId="{32B55D38-2023-4C98-82BD-8CEDFD10705F}" srcOrd="9" destOrd="0" presId="urn:microsoft.com/office/officeart/2005/8/layout/radial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297546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Порески приходи</a:t>
          </a:r>
          <a:endParaRPr lang="en-US" sz="1600" b="1" kern="1200" dirty="0"/>
        </a:p>
      </dsp:txBody>
      <dsp:txXfrm>
        <a:off x="4153" y="297546"/>
        <a:ext cx="2124745" cy="316800"/>
      </dsp:txXfrm>
    </dsp:sp>
    <dsp:sp modelId="{02385D1D-92EB-445D-B736-940004751C79}">
      <dsp:nvSpPr>
        <dsp:cNvPr id="0" name=""/>
        <dsp:cNvSpPr/>
      </dsp:nvSpPr>
      <dsp:spPr>
        <a:xfrm>
          <a:off x="2128898" y="203496"/>
          <a:ext cx="424949" cy="5049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203496"/>
          <a:ext cx="5779306" cy="504900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/>
        </a:p>
      </dsp:txBody>
      <dsp:txXfrm>
        <a:off x="2723827" y="203496"/>
        <a:ext cx="5779306" cy="504900"/>
      </dsp:txXfrm>
    </dsp:sp>
    <dsp:sp modelId="{F40D94EA-52E0-4740-A924-EAF350BDF213}">
      <dsp:nvSpPr>
        <dsp:cNvPr id="0" name=""/>
        <dsp:cNvSpPr/>
      </dsp:nvSpPr>
      <dsp:spPr>
        <a:xfrm>
          <a:off x="4153" y="1150240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Донације и трансфери</a:t>
          </a:r>
          <a:endParaRPr lang="en-US" sz="1600" b="1" kern="1200" dirty="0"/>
        </a:p>
      </dsp:txBody>
      <dsp:txXfrm>
        <a:off x="4153" y="1150240"/>
        <a:ext cx="2124745" cy="534600"/>
      </dsp:txXfrm>
    </dsp:sp>
    <dsp:sp modelId="{0E930D30-96BC-4D43-B65A-EE88C46DBE48}">
      <dsp:nvSpPr>
        <dsp:cNvPr id="0" name=""/>
        <dsp:cNvSpPr/>
      </dsp:nvSpPr>
      <dsp:spPr>
        <a:xfrm>
          <a:off x="2128898" y="765996"/>
          <a:ext cx="424949" cy="1303087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765996"/>
          <a:ext cx="5779306" cy="1303087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400" b="1" i="1" kern="1200" dirty="0"/>
            <a:t>Донације</a:t>
          </a:r>
          <a:r>
            <a:rPr lang="sr-Cyrl-CS" sz="1400" b="1" kern="1200" dirty="0"/>
            <a:t> </a:t>
          </a:r>
          <a:r>
            <a:rPr lang="sr-Cyrl-CS" sz="1400" kern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kern="12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latin typeface="Calibri" panose="020F0502020204030204" pitchFamily="34" charset="0"/>
            </a:rPr>
            <a:t> </a:t>
          </a:r>
          <a:r>
            <a:rPr lang="sr-Cyrl-RS" altLang="en-US" sz="1400" kern="1200" dirty="0">
              <a:latin typeface="Calibri" panose="020F0502020204030204" pitchFamily="34" charset="0"/>
            </a:rPr>
            <a:t>.</a:t>
          </a:r>
          <a:endParaRPr lang="en-US" sz="1400" kern="1200" dirty="0"/>
        </a:p>
      </dsp:txBody>
      <dsp:txXfrm>
        <a:off x="2723827" y="765996"/>
        <a:ext cx="5779306" cy="1303087"/>
      </dsp:txXfrm>
    </dsp:sp>
    <dsp:sp modelId="{CCB8139E-CA19-491D-9FCD-6BF28923C725}">
      <dsp:nvSpPr>
        <dsp:cNvPr id="0" name=""/>
        <dsp:cNvSpPr/>
      </dsp:nvSpPr>
      <dsp:spPr>
        <a:xfrm>
          <a:off x="4153" y="2314784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Непорески приходи</a:t>
          </a:r>
          <a:endParaRPr lang="en-US" sz="1600" b="1" kern="1200" dirty="0"/>
        </a:p>
      </dsp:txBody>
      <dsp:txXfrm>
        <a:off x="4153" y="2314784"/>
        <a:ext cx="2124745" cy="316800"/>
      </dsp:txXfrm>
    </dsp:sp>
    <dsp:sp modelId="{14D1633C-A097-4A5A-8269-B04E98857E56}">
      <dsp:nvSpPr>
        <dsp:cNvPr id="0" name=""/>
        <dsp:cNvSpPr/>
      </dsp:nvSpPr>
      <dsp:spPr>
        <a:xfrm>
          <a:off x="2128898" y="2126684"/>
          <a:ext cx="424949" cy="6930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126684"/>
          <a:ext cx="5779306" cy="693000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kern="1200" dirty="0"/>
        </a:p>
      </dsp:txBody>
      <dsp:txXfrm>
        <a:off x="2723827" y="2126684"/>
        <a:ext cx="5779306" cy="693000"/>
      </dsp:txXfrm>
    </dsp:sp>
    <dsp:sp modelId="{9312B733-3AEB-49F6-8245-08553BA2949B}">
      <dsp:nvSpPr>
        <dsp:cNvPr id="0" name=""/>
        <dsp:cNvSpPr/>
      </dsp:nvSpPr>
      <dsp:spPr>
        <a:xfrm>
          <a:off x="4153" y="2877284"/>
          <a:ext cx="2124745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продаје нефинансијске имовине</a:t>
          </a:r>
          <a:endParaRPr lang="en-US" sz="1600" b="1" kern="1200" dirty="0"/>
        </a:p>
      </dsp:txBody>
      <dsp:txXfrm>
        <a:off x="4153" y="2877284"/>
        <a:ext cx="2124745" cy="752400"/>
      </dsp:txXfrm>
    </dsp:sp>
    <dsp:sp modelId="{435AB433-2559-485A-A03D-C32F36288071}">
      <dsp:nvSpPr>
        <dsp:cNvPr id="0" name=""/>
        <dsp:cNvSpPr/>
      </dsp:nvSpPr>
      <dsp:spPr>
        <a:xfrm>
          <a:off x="2128898" y="2877284"/>
          <a:ext cx="424949" cy="7524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877284"/>
          <a:ext cx="5779306" cy="752400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kern="12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града.</a:t>
          </a:r>
          <a:endParaRPr lang="en-US" sz="14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2723827" y="2877284"/>
        <a:ext cx="5779306" cy="752400"/>
      </dsp:txXfrm>
    </dsp:sp>
    <dsp:sp modelId="{EFAACCF6-3A6A-4536-89B0-F0A7C44F6BE1}">
      <dsp:nvSpPr>
        <dsp:cNvPr id="0" name=""/>
        <dsp:cNvSpPr/>
      </dsp:nvSpPr>
      <dsp:spPr>
        <a:xfrm>
          <a:off x="4153" y="3749159"/>
          <a:ext cx="2124745" cy="9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задуживања и  продаје финансијске имовине</a:t>
          </a:r>
          <a:endParaRPr lang="en-US" sz="1600" b="1" kern="1200" dirty="0"/>
        </a:p>
      </dsp:txBody>
      <dsp:txXfrm>
        <a:off x="4153" y="3749159"/>
        <a:ext cx="2124745" cy="990000"/>
      </dsp:txXfrm>
    </dsp:sp>
    <dsp:sp modelId="{6497CA82-45EE-4BD1-AEB4-CC3961FBFB74}">
      <dsp:nvSpPr>
        <dsp:cNvPr id="0" name=""/>
        <dsp:cNvSpPr/>
      </dsp:nvSpPr>
      <dsp:spPr>
        <a:xfrm>
          <a:off x="2128898" y="3687284"/>
          <a:ext cx="424949" cy="111375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723827" y="3687284"/>
          <a:ext cx="5779306" cy="111375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0" i="0" kern="1200" dirty="0"/>
            <a:t>Примања од задуживања представљају приливе по основу примања од задуживања код пословних банака у земљи у корист нивоа градова. Примања од продаје финансијске имовине  представљају приливе по основу продаје домаћих акција и осталог капитала у корист нивоа градова</a:t>
          </a:r>
          <a:endParaRPr lang="en-US" sz="1400" kern="1200" dirty="0"/>
        </a:p>
      </dsp:txBody>
      <dsp:txXfrm>
        <a:off x="2723827" y="3687284"/>
        <a:ext cx="5779306" cy="1113750"/>
      </dsp:txXfrm>
    </dsp:sp>
    <dsp:sp modelId="{939B76D1-BB33-4E50-9ECD-839FB5787B95}">
      <dsp:nvSpPr>
        <dsp:cNvPr id="0" name=""/>
        <dsp:cNvSpPr/>
      </dsp:nvSpPr>
      <dsp:spPr>
        <a:xfrm>
          <a:off x="4153" y="4858634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Пренета средства из ранијих година</a:t>
          </a:r>
          <a:endParaRPr lang="en-US" sz="1600" b="1" kern="1200" dirty="0"/>
        </a:p>
      </dsp:txBody>
      <dsp:txXfrm>
        <a:off x="4153" y="4858634"/>
        <a:ext cx="2124745" cy="534600"/>
      </dsp:txXfrm>
    </dsp:sp>
    <dsp:sp modelId="{7845F59F-6101-48DE-ABCC-EC5351843F5B}">
      <dsp:nvSpPr>
        <dsp:cNvPr id="0" name=""/>
        <dsp:cNvSpPr/>
      </dsp:nvSpPr>
      <dsp:spPr>
        <a:xfrm>
          <a:off x="2128898" y="4858634"/>
          <a:ext cx="424949" cy="5346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858634"/>
          <a:ext cx="5779306" cy="5346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/>
            <a:t> Представљају вишак прихода буџета града који нису потрошени у претходној  буџетској години</a:t>
          </a:r>
          <a:endParaRPr lang="en-US" sz="1400" kern="1200" dirty="0"/>
        </a:p>
      </dsp:txBody>
      <dsp:txXfrm>
        <a:off x="2723827" y="4858634"/>
        <a:ext cx="5779306" cy="5346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40F709-AB07-42B9-B8EB-1B2E8746EE72}">
      <dsp:nvSpPr>
        <dsp:cNvPr id="0" name=""/>
        <dsp:cNvSpPr/>
      </dsp:nvSpPr>
      <dsp:spPr>
        <a:xfrm>
          <a:off x="2928081" y="1099281"/>
          <a:ext cx="2738561" cy="273856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200" kern="1200" dirty="0"/>
            <a:t>Укупно остварени буџетски приходи и примања </a:t>
          </a:r>
          <a:r>
            <a:rPr lang="sr-Cyrl-RS" sz="2200" kern="1200" dirty="0">
              <a:solidFill>
                <a:srgbClr val="FF0000"/>
              </a:solidFill>
            </a:rPr>
            <a:t>ххх</a:t>
          </a:r>
          <a:r>
            <a:rPr lang="sr-Cyrl-RS" sz="2200" kern="1200" dirty="0"/>
            <a:t> динара</a:t>
          </a:r>
          <a:endParaRPr lang="sr-Latn-RS" sz="2200" kern="1200" dirty="0"/>
        </a:p>
      </dsp:txBody>
      <dsp:txXfrm>
        <a:off x="3329134" y="1500334"/>
        <a:ext cx="1936455" cy="1936455"/>
      </dsp:txXfrm>
    </dsp:sp>
    <dsp:sp modelId="{1E48DC28-EBDC-4BE0-9094-D51E4D1A8576}">
      <dsp:nvSpPr>
        <dsp:cNvPr id="0" name=""/>
        <dsp:cNvSpPr/>
      </dsp:nvSpPr>
      <dsp:spPr>
        <a:xfrm>
          <a:off x="3612722" y="488"/>
          <a:ext cx="1369280" cy="13692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Приходи од пореза </a:t>
          </a:r>
          <a:r>
            <a:rPr lang="sr-Cyrl-RS" sz="1000" kern="1200" dirty="0">
              <a:solidFill>
                <a:srgbClr val="FF0000"/>
              </a:solidFill>
            </a:rPr>
            <a:t>ххх</a:t>
          </a:r>
          <a:r>
            <a:rPr lang="sr-Cyrl-RS" sz="1000" kern="1200" dirty="0"/>
            <a:t> динара</a:t>
          </a:r>
          <a:endParaRPr lang="sr-Latn-RS" sz="1000" kern="1200" dirty="0"/>
        </a:p>
      </dsp:txBody>
      <dsp:txXfrm>
        <a:off x="3813248" y="201014"/>
        <a:ext cx="968228" cy="968228"/>
      </dsp:txXfrm>
    </dsp:sp>
    <dsp:sp modelId="{EB89CB60-213E-431F-B611-84321B4647B1}">
      <dsp:nvSpPr>
        <dsp:cNvPr id="0" name=""/>
        <dsp:cNvSpPr/>
      </dsp:nvSpPr>
      <dsp:spPr>
        <a:xfrm>
          <a:off x="5157220" y="892205"/>
          <a:ext cx="1369280" cy="13692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Дотације и трансфери </a:t>
          </a:r>
          <a:r>
            <a:rPr lang="sr-Cyrl-RS" sz="1000" kern="1200" dirty="0">
              <a:solidFill>
                <a:srgbClr val="FF0000"/>
              </a:solidFill>
            </a:rPr>
            <a:t>ххх</a:t>
          </a:r>
          <a:r>
            <a:rPr lang="sr-Cyrl-RS" sz="1000" kern="1200" dirty="0"/>
            <a:t> динара</a:t>
          </a:r>
          <a:endParaRPr lang="sr-Latn-RS" sz="1000" kern="1200" dirty="0"/>
        </a:p>
      </dsp:txBody>
      <dsp:txXfrm>
        <a:off x="5357746" y="1092731"/>
        <a:ext cx="968228" cy="968228"/>
      </dsp:txXfrm>
    </dsp:sp>
    <dsp:sp modelId="{5E756D5E-9AFF-4693-AE03-CDC062CA5968}">
      <dsp:nvSpPr>
        <dsp:cNvPr id="0" name=""/>
        <dsp:cNvSpPr/>
      </dsp:nvSpPr>
      <dsp:spPr>
        <a:xfrm>
          <a:off x="5157220" y="2675638"/>
          <a:ext cx="1369280" cy="13692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Други приходи </a:t>
          </a:r>
          <a:r>
            <a:rPr lang="sr-Cyrl-RS" sz="1000" kern="1200" dirty="0">
              <a:solidFill>
                <a:srgbClr val="FF0000"/>
              </a:solidFill>
            </a:rPr>
            <a:t>ххх </a:t>
          </a:r>
          <a:r>
            <a:rPr lang="sr-Cyrl-RS" sz="1000" kern="1200" dirty="0"/>
            <a:t>динара</a:t>
          </a:r>
          <a:endParaRPr lang="sr-Latn-RS" sz="1000" kern="1200" dirty="0"/>
        </a:p>
      </dsp:txBody>
      <dsp:txXfrm>
        <a:off x="5357746" y="2876164"/>
        <a:ext cx="968228" cy="968228"/>
      </dsp:txXfrm>
    </dsp:sp>
    <dsp:sp modelId="{6E2D8596-3A8B-4B87-841E-D772DEAFF40C}">
      <dsp:nvSpPr>
        <dsp:cNvPr id="0" name=""/>
        <dsp:cNvSpPr/>
      </dsp:nvSpPr>
      <dsp:spPr>
        <a:xfrm>
          <a:off x="3612722" y="3567355"/>
          <a:ext cx="1369280" cy="13692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Примања од продаје нефинансијеске имовине </a:t>
          </a:r>
          <a:r>
            <a:rPr lang="sr-Cyrl-RS" sz="1000" kern="1200" dirty="0">
              <a:solidFill>
                <a:srgbClr val="FF0000"/>
              </a:solidFill>
            </a:rPr>
            <a:t>ххх </a:t>
          </a:r>
          <a:r>
            <a:rPr lang="sr-Cyrl-RS" sz="1000" kern="1200" dirty="0"/>
            <a:t>динара</a:t>
          </a:r>
          <a:endParaRPr lang="sr-Latn-RS" sz="1000" kern="1200" dirty="0"/>
        </a:p>
      </dsp:txBody>
      <dsp:txXfrm>
        <a:off x="3813248" y="3767881"/>
        <a:ext cx="968228" cy="968228"/>
      </dsp:txXfrm>
    </dsp:sp>
    <dsp:sp modelId="{D87C8F6A-22E8-4CA1-A551-C282CE3CC8A2}">
      <dsp:nvSpPr>
        <dsp:cNvPr id="0" name=""/>
        <dsp:cNvSpPr/>
      </dsp:nvSpPr>
      <dsp:spPr>
        <a:xfrm>
          <a:off x="2037162" y="2702702"/>
          <a:ext cx="1369280" cy="13692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Примања од продаје финансијске имовине </a:t>
          </a:r>
          <a:r>
            <a:rPr lang="sr-Cyrl-RS" sz="1000" kern="1200" dirty="0">
              <a:solidFill>
                <a:srgbClr val="FF0000"/>
              </a:solidFill>
            </a:rPr>
            <a:t>ххх </a:t>
          </a:r>
          <a:r>
            <a:rPr lang="sr-Cyrl-RS" sz="1000" kern="1200" dirty="0"/>
            <a:t>динара</a:t>
          </a:r>
          <a:endParaRPr lang="sr-Latn-RS" sz="1000" kern="1200" dirty="0"/>
        </a:p>
      </dsp:txBody>
      <dsp:txXfrm>
        <a:off x="2237688" y="2903228"/>
        <a:ext cx="968228" cy="968228"/>
      </dsp:txXfrm>
    </dsp:sp>
    <dsp:sp modelId="{4EA1A295-1EDC-4064-B557-66F8000DB0EC}">
      <dsp:nvSpPr>
        <dsp:cNvPr id="0" name=""/>
        <dsp:cNvSpPr/>
      </dsp:nvSpPr>
      <dsp:spPr>
        <a:xfrm>
          <a:off x="2068223" y="892205"/>
          <a:ext cx="1369280" cy="13692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Меморандумске ставке </a:t>
          </a:r>
          <a:r>
            <a:rPr lang="sr-Cyrl-RS" sz="1000" kern="1200" dirty="0">
              <a:solidFill>
                <a:srgbClr val="FF0000"/>
              </a:solidFill>
            </a:rPr>
            <a:t>ххх </a:t>
          </a:r>
          <a:r>
            <a:rPr lang="sr-Cyrl-RS" sz="1000" kern="1200" dirty="0"/>
            <a:t>динара</a:t>
          </a:r>
          <a:endParaRPr lang="sr-Latn-RS" sz="1000" kern="1200" dirty="0"/>
        </a:p>
      </dsp:txBody>
      <dsp:txXfrm>
        <a:off x="2268749" y="1092731"/>
        <a:ext cx="968228" cy="9682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0" y="168686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Расходи за запослене</a:t>
          </a:r>
          <a:endParaRPr lang="en-US" sz="1500" b="1" kern="1200" dirty="0"/>
        </a:p>
      </dsp:txBody>
      <dsp:txXfrm>
        <a:off x="0" y="168686"/>
        <a:ext cx="2055390" cy="297000"/>
      </dsp:txXfrm>
    </dsp:sp>
    <dsp:sp modelId="{02385D1D-92EB-445D-B736-940004751C79}">
      <dsp:nvSpPr>
        <dsp:cNvPr id="0" name=""/>
        <dsp:cNvSpPr/>
      </dsp:nvSpPr>
      <dsp:spPr>
        <a:xfrm>
          <a:off x="2055390" y="66593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630900" y="66593"/>
          <a:ext cx="5590663" cy="501187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Расходи за запослене </a:t>
          </a:r>
          <a:r>
            <a:rPr lang="sr-Cyrl-RS" sz="1400" kern="1200" dirty="0"/>
            <a:t>представљају све трошкове за запослене, како у управи тако и код буџетских корисника</a:t>
          </a:r>
          <a:endParaRPr lang="en-US" sz="1400" kern="1200" dirty="0"/>
        </a:p>
      </dsp:txBody>
      <dsp:txXfrm>
        <a:off x="2630900" y="66593"/>
        <a:ext cx="5590663" cy="501187"/>
      </dsp:txXfrm>
    </dsp:sp>
    <dsp:sp modelId="{F40D94EA-52E0-4740-A924-EAF350BDF213}">
      <dsp:nvSpPr>
        <dsp:cNvPr id="0" name=""/>
        <dsp:cNvSpPr/>
      </dsp:nvSpPr>
      <dsp:spPr>
        <a:xfrm>
          <a:off x="0" y="723584"/>
          <a:ext cx="2055390" cy="501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Коришћење роба и услуга </a:t>
          </a:r>
          <a:endParaRPr lang="en-US" sz="1500" kern="1200" dirty="0"/>
        </a:p>
      </dsp:txBody>
      <dsp:txXfrm>
        <a:off x="0" y="723584"/>
        <a:ext cx="2055390" cy="501187"/>
      </dsp:txXfrm>
    </dsp:sp>
    <dsp:sp modelId="{0E930D30-96BC-4D43-B65A-EE88C46DBE48}">
      <dsp:nvSpPr>
        <dsp:cNvPr id="0" name=""/>
        <dsp:cNvSpPr/>
      </dsp:nvSpPr>
      <dsp:spPr>
        <a:xfrm>
          <a:off x="2055390" y="621780"/>
          <a:ext cx="411078" cy="704794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630900" y="621780"/>
          <a:ext cx="5590663" cy="704794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Коришћење роба и услуга </a:t>
          </a:r>
          <a:r>
            <a:rPr lang="sr-Cyrl-RS" sz="1400" kern="12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kern="1200" dirty="0"/>
        </a:p>
      </dsp:txBody>
      <dsp:txXfrm>
        <a:off x="2630900" y="621780"/>
        <a:ext cx="5590663" cy="704794"/>
      </dsp:txXfrm>
    </dsp:sp>
    <dsp:sp modelId="{CCB8139E-CA19-491D-9FCD-6BF28923C725}">
      <dsp:nvSpPr>
        <dsp:cNvPr id="0" name=""/>
        <dsp:cNvSpPr/>
      </dsp:nvSpPr>
      <dsp:spPr>
        <a:xfrm>
          <a:off x="0" y="1677575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Дотације и трансфери</a:t>
          </a:r>
          <a:endParaRPr lang="en-US" sz="1500" b="1" kern="1200" dirty="0"/>
        </a:p>
      </dsp:txBody>
      <dsp:txXfrm>
        <a:off x="0" y="1677575"/>
        <a:ext cx="2055390" cy="297000"/>
      </dsp:txXfrm>
    </dsp:sp>
    <dsp:sp modelId="{14D1633C-A097-4A5A-8269-B04E98857E56}">
      <dsp:nvSpPr>
        <dsp:cNvPr id="0" name=""/>
        <dsp:cNvSpPr/>
      </dsp:nvSpPr>
      <dsp:spPr>
        <a:xfrm>
          <a:off x="2055390" y="1380575"/>
          <a:ext cx="411078" cy="8910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630900" y="1380575"/>
          <a:ext cx="5590663" cy="891000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Дотације и трансфери </a:t>
          </a:r>
          <a:r>
            <a:rPr lang="sr-Cyrl-RS" sz="1400" kern="1200" dirty="0"/>
            <a:t>су трошкови које локална самоуправа </a:t>
          </a:r>
          <a:r>
            <a:rPr lang="ru-RU" sz="1400" kern="12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kern="1200" dirty="0"/>
            <a:t> као што су школе, центар за социјални рад, дом здравља.</a:t>
          </a:r>
          <a:r>
            <a:rPr lang="en-US" sz="1400" kern="1200" dirty="0"/>
            <a:t> </a:t>
          </a:r>
        </a:p>
      </dsp:txBody>
      <dsp:txXfrm>
        <a:off x="2630900" y="1380575"/>
        <a:ext cx="5590663" cy="891000"/>
      </dsp:txXfrm>
    </dsp:sp>
    <dsp:sp modelId="{9312B733-3AEB-49F6-8245-08553BA2949B}">
      <dsp:nvSpPr>
        <dsp:cNvPr id="0" name=""/>
        <dsp:cNvSpPr/>
      </dsp:nvSpPr>
      <dsp:spPr>
        <a:xfrm>
          <a:off x="0" y="2427669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Остали расходи</a:t>
          </a:r>
          <a:endParaRPr lang="en-US" sz="1500" b="1" kern="1200" dirty="0"/>
        </a:p>
      </dsp:txBody>
      <dsp:txXfrm>
        <a:off x="0" y="2427669"/>
        <a:ext cx="2055390" cy="297000"/>
      </dsp:txXfrm>
    </dsp:sp>
    <dsp:sp modelId="{435AB433-2559-485A-A03D-C32F36288071}">
      <dsp:nvSpPr>
        <dsp:cNvPr id="0" name=""/>
        <dsp:cNvSpPr/>
      </dsp:nvSpPr>
      <dsp:spPr>
        <a:xfrm>
          <a:off x="2055390" y="2325575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630900" y="2325575"/>
          <a:ext cx="5590663" cy="50118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Остали расходи </a:t>
          </a:r>
          <a:r>
            <a:rPr lang="sr-Cyrl-RS" sz="1400" kern="1200" dirty="0"/>
            <a:t>обухватају дотације невладиним организацијама, порезе, таксе, новчане казне.</a:t>
          </a:r>
          <a:endParaRPr lang="en-US" sz="1400" kern="1200" dirty="0"/>
        </a:p>
      </dsp:txBody>
      <dsp:txXfrm>
        <a:off x="2630900" y="2325575"/>
        <a:ext cx="5590663" cy="501187"/>
      </dsp:txXfrm>
    </dsp:sp>
    <dsp:sp modelId="{EFAACCF6-3A6A-4536-89B0-F0A7C44F6BE1}">
      <dsp:nvSpPr>
        <dsp:cNvPr id="0" name=""/>
        <dsp:cNvSpPr/>
      </dsp:nvSpPr>
      <dsp:spPr>
        <a:xfrm>
          <a:off x="0" y="2982856"/>
          <a:ext cx="205740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Субвенције</a:t>
          </a:r>
          <a:endParaRPr lang="en-US" sz="1500" b="1" kern="1200" dirty="0"/>
        </a:p>
      </dsp:txBody>
      <dsp:txXfrm>
        <a:off x="0" y="2982856"/>
        <a:ext cx="2057400" cy="297000"/>
      </dsp:txXfrm>
    </dsp:sp>
    <dsp:sp modelId="{6497CA82-45EE-4BD1-AEB4-CC3961FBFB74}">
      <dsp:nvSpPr>
        <dsp:cNvPr id="0" name=""/>
        <dsp:cNvSpPr/>
      </dsp:nvSpPr>
      <dsp:spPr>
        <a:xfrm>
          <a:off x="2057399" y="2880762"/>
          <a:ext cx="411480" cy="501187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633471" y="2880762"/>
          <a:ext cx="5596128" cy="50118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/>
            <a:t>Субвенције</a:t>
          </a:r>
          <a:r>
            <a:rPr lang="ru-RU" sz="1400" kern="1200" dirty="0"/>
            <a:t> сe одобравају за функционисање међумесног превоза и  пољопривредним произвођачима. </a:t>
          </a:r>
          <a:endParaRPr lang="en-US" sz="1400" kern="1200" dirty="0"/>
        </a:p>
      </dsp:txBody>
      <dsp:txXfrm>
        <a:off x="2633471" y="2880762"/>
        <a:ext cx="5596128" cy="501187"/>
      </dsp:txXfrm>
    </dsp:sp>
    <dsp:sp modelId="{939B76D1-BB33-4E50-9ECD-839FB5787B95}">
      <dsp:nvSpPr>
        <dsp:cNvPr id="0" name=""/>
        <dsp:cNvSpPr/>
      </dsp:nvSpPr>
      <dsp:spPr>
        <a:xfrm>
          <a:off x="0" y="3538044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Социјална заштита</a:t>
          </a:r>
          <a:endParaRPr lang="en-US" sz="1500" b="1" kern="1200" dirty="0"/>
        </a:p>
      </dsp:txBody>
      <dsp:txXfrm>
        <a:off x="0" y="3538044"/>
        <a:ext cx="2055390" cy="297000"/>
      </dsp:txXfrm>
    </dsp:sp>
    <dsp:sp modelId="{7845F59F-6101-48DE-ABCC-EC5351843F5B}">
      <dsp:nvSpPr>
        <dsp:cNvPr id="0" name=""/>
        <dsp:cNvSpPr/>
      </dsp:nvSpPr>
      <dsp:spPr>
        <a:xfrm>
          <a:off x="2055390" y="3435950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630900" y="3435950"/>
          <a:ext cx="5590663" cy="50118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Социјална заштита </a:t>
          </a:r>
          <a:r>
            <a:rPr lang="sr-Cyrl-RS" sz="1400" kern="1200" dirty="0"/>
            <a:t>обухвата све трошкове исплате социјалне помоћи за различите категорије грађана.</a:t>
          </a:r>
          <a:endParaRPr lang="en-US" sz="1400" kern="1200" dirty="0"/>
        </a:p>
      </dsp:txBody>
      <dsp:txXfrm>
        <a:off x="2630900" y="3435950"/>
        <a:ext cx="5590663" cy="501187"/>
      </dsp:txXfrm>
    </dsp:sp>
    <dsp:sp modelId="{B471A916-B6F4-4017-A447-E2C98CEE19B9}">
      <dsp:nvSpPr>
        <dsp:cNvPr id="0" name=""/>
        <dsp:cNvSpPr/>
      </dsp:nvSpPr>
      <dsp:spPr>
        <a:xfrm>
          <a:off x="0" y="42138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Буџетска резерва</a:t>
          </a:r>
          <a:endParaRPr lang="en-US" sz="1500" b="1" kern="1200" dirty="0"/>
        </a:p>
      </dsp:txBody>
      <dsp:txXfrm>
        <a:off x="0" y="4213887"/>
        <a:ext cx="2055390" cy="297000"/>
      </dsp:txXfrm>
    </dsp:sp>
    <dsp:sp modelId="{7F976215-9D17-4223-A92A-D3302071B429}">
      <dsp:nvSpPr>
        <dsp:cNvPr id="0" name=""/>
        <dsp:cNvSpPr/>
      </dsp:nvSpPr>
      <dsp:spPr>
        <a:xfrm>
          <a:off x="2055390" y="39911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E7D26-6540-4407-AA35-D081FC05F135}">
      <dsp:nvSpPr>
        <dsp:cNvPr id="0" name=""/>
        <dsp:cNvSpPr/>
      </dsp:nvSpPr>
      <dsp:spPr>
        <a:xfrm>
          <a:off x="2630900" y="3991137"/>
          <a:ext cx="5590663" cy="74250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b="1" kern="1200" dirty="0"/>
            <a:t>Буџетска резерва </a:t>
          </a:r>
          <a:r>
            <a:rPr lang="sr-Cyrl-RS" sz="1500" kern="1200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sz="1500" kern="1200" dirty="0"/>
        </a:p>
      </dsp:txBody>
      <dsp:txXfrm>
        <a:off x="2630900" y="3991137"/>
        <a:ext cx="5590663" cy="742500"/>
      </dsp:txXfrm>
    </dsp:sp>
    <dsp:sp modelId="{320B77C6-F8A0-4CEB-8B55-79E4A1BAF9E9}">
      <dsp:nvSpPr>
        <dsp:cNvPr id="0" name=""/>
        <dsp:cNvSpPr/>
      </dsp:nvSpPr>
      <dsp:spPr>
        <a:xfrm>
          <a:off x="0" y="50103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Капитални издаци</a:t>
          </a:r>
          <a:endParaRPr lang="en-US" sz="1500" b="1" kern="1200" dirty="0"/>
        </a:p>
      </dsp:txBody>
      <dsp:txXfrm>
        <a:off x="0" y="5010387"/>
        <a:ext cx="2055390" cy="297000"/>
      </dsp:txXfrm>
    </dsp:sp>
    <dsp:sp modelId="{803A06C6-F698-48F4-A91D-0B2B17EECBA4}">
      <dsp:nvSpPr>
        <dsp:cNvPr id="0" name=""/>
        <dsp:cNvSpPr/>
      </dsp:nvSpPr>
      <dsp:spPr>
        <a:xfrm>
          <a:off x="2055390" y="47876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0050D-5592-4FFB-BC24-07DF887B3DF2}">
      <dsp:nvSpPr>
        <dsp:cNvPr id="0" name=""/>
        <dsp:cNvSpPr/>
      </dsp:nvSpPr>
      <dsp:spPr>
        <a:xfrm>
          <a:off x="2630900" y="4787637"/>
          <a:ext cx="5590663" cy="74250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b="1" kern="1200" dirty="0"/>
            <a:t>Капитални издаци </a:t>
          </a:r>
          <a:r>
            <a:rPr lang="sr-Cyrl-RS" sz="1500" kern="1200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sz="1500" kern="1200" dirty="0"/>
        </a:p>
      </dsp:txBody>
      <dsp:txXfrm>
        <a:off x="2630900" y="4787637"/>
        <a:ext cx="5590663" cy="7425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F30694-D224-4AFD-83D0-A9B26CD4AE63}">
      <dsp:nvSpPr>
        <dsp:cNvPr id="0" name=""/>
        <dsp:cNvSpPr/>
      </dsp:nvSpPr>
      <dsp:spPr>
        <a:xfrm>
          <a:off x="2913617" y="1139206"/>
          <a:ext cx="2767489" cy="27674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300" kern="1200" dirty="0"/>
            <a:t>Укупно извршени расходи и издаци износе </a:t>
          </a:r>
          <a:r>
            <a:rPr lang="sr-Cyrl-RS" sz="2300" kern="1200" dirty="0">
              <a:solidFill>
                <a:srgbClr val="FF0000"/>
              </a:solidFill>
            </a:rPr>
            <a:t>ххх</a:t>
          </a:r>
          <a:r>
            <a:rPr lang="sr-Cyrl-RS" sz="2300" kern="1200" dirty="0"/>
            <a:t> динара</a:t>
          </a:r>
          <a:endParaRPr lang="sr-Latn-RS" sz="2300" kern="1200" dirty="0"/>
        </a:p>
      </dsp:txBody>
      <dsp:txXfrm>
        <a:off x="3318906" y="1544495"/>
        <a:ext cx="1956911" cy="1956911"/>
      </dsp:txXfrm>
    </dsp:sp>
    <dsp:sp modelId="{581D9C24-D691-4644-99EB-4A6B1D74C269}">
      <dsp:nvSpPr>
        <dsp:cNvPr id="0" name=""/>
        <dsp:cNvSpPr/>
      </dsp:nvSpPr>
      <dsp:spPr>
        <a:xfrm>
          <a:off x="3605490" y="27364"/>
          <a:ext cx="1383744" cy="138374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/>
            <a:t>Расходи за запослене </a:t>
          </a:r>
          <a:r>
            <a:rPr lang="sr-Cyrl-RS" sz="1300" kern="1200" dirty="0">
              <a:solidFill>
                <a:srgbClr val="FF0000"/>
              </a:solidFill>
            </a:rPr>
            <a:t>ххх</a:t>
          </a:r>
          <a:r>
            <a:rPr lang="sr-Cyrl-RS" sz="1300" kern="1200" dirty="0"/>
            <a:t> динара</a:t>
          </a:r>
          <a:endParaRPr lang="sr-Latn-RS" sz="1300" kern="1200" dirty="0"/>
        </a:p>
      </dsp:txBody>
      <dsp:txXfrm>
        <a:off x="3808135" y="230009"/>
        <a:ext cx="978454" cy="978454"/>
      </dsp:txXfrm>
    </dsp:sp>
    <dsp:sp modelId="{00760FBC-BB29-4E8F-A3FA-0B8C20635B76}">
      <dsp:nvSpPr>
        <dsp:cNvPr id="0" name=""/>
        <dsp:cNvSpPr/>
      </dsp:nvSpPr>
      <dsp:spPr>
        <a:xfrm>
          <a:off x="4764895" y="449353"/>
          <a:ext cx="1383744" cy="138374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/>
            <a:t>Коришћење роба и услуга </a:t>
          </a:r>
          <a:r>
            <a:rPr lang="sr-Cyrl-RS" sz="1300" kern="1200" dirty="0">
              <a:solidFill>
                <a:srgbClr val="FF0000"/>
              </a:solidFill>
            </a:rPr>
            <a:t>ххх</a:t>
          </a:r>
          <a:r>
            <a:rPr lang="sr-Cyrl-RS" sz="1300" kern="1200" dirty="0"/>
            <a:t> динара</a:t>
          </a:r>
          <a:endParaRPr lang="sr-Latn-RS" sz="1300" kern="1200" dirty="0"/>
        </a:p>
      </dsp:txBody>
      <dsp:txXfrm>
        <a:off x="4967540" y="651998"/>
        <a:ext cx="978454" cy="978454"/>
      </dsp:txXfrm>
    </dsp:sp>
    <dsp:sp modelId="{6E484F8A-3CF3-4AFF-9FB8-1AE41894B273}">
      <dsp:nvSpPr>
        <dsp:cNvPr id="0" name=""/>
        <dsp:cNvSpPr/>
      </dsp:nvSpPr>
      <dsp:spPr>
        <a:xfrm>
          <a:off x="5381801" y="1517866"/>
          <a:ext cx="1383744" cy="138374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/>
            <a:t>Отплата камата </a:t>
          </a:r>
          <a:r>
            <a:rPr lang="sr-Cyrl-RS" sz="1300" kern="1200" dirty="0">
              <a:solidFill>
                <a:srgbClr val="FF0000"/>
              </a:solidFill>
            </a:rPr>
            <a:t>ххх</a:t>
          </a:r>
          <a:r>
            <a:rPr lang="sr-Cyrl-RS" sz="1300" kern="1200" dirty="0"/>
            <a:t> динара </a:t>
          </a:r>
          <a:endParaRPr lang="sr-Latn-RS" sz="1300" kern="1200" dirty="0"/>
        </a:p>
      </dsp:txBody>
      <dsp:txXfrm>
        <a:off x="5584446" y="1720511"/>
        <a:ext cx="978454" cy="978454"/>
      </dsp:txXfrm>
    </dsp:sp>
    <dsp:sp modelId="{34B43685-141A-4461-AE6A-301BAC908C60}">
      <dsp:nvSpPr>
        <dsp:cNvPr id="0" name=""/>
        <dsp:cNvSpPr/>
      </dsp:nvSpPr>
      <dsp:spPr>
        <a:xfrm>
          <a:off x="5167552" y="2732935"/>
          <a:ext cx="1383744" cy="138374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/>
            <a:t>Субвенције </a:t>
          </a:r>
          <a:r>
            <a:rPr lang="sr-Cyrl-RS" sz="1300" kern="1200" dirty="0">
              <a:solidFill>
                <a:srgbClr val="FF0000"/>
              </a:solidFill>
            </a:rPr>
            <a:t>ххх </a:t>
          </a:r>
          <a:r>
            <a:rPr lang="sr-Cyrl-RS" sz="1300" kern="1200" dirty="0"/>
            <a:t>динара</a:t>
          </a:r>
          <a:endParaRPr lang="sr-Latn-RS" sz="1300" kern="1200" dirty="0"/>
        </a:p>
      </dsp:txBody>
      <dsp:txXfrm>
        <a:off x="5370197" y="2935580"/>
        <a:ext cx="978454" cy="978454"/>
      </dsp:txXfrm>
    </dsp:sp>
    <dsp:sp modelId="{EEF973BF-B90E-4D0F-AC07-BB28F004C6A7}">
      <dsp:nvSpPr>
        <dsp:cNvPr id="0" name=""/>
        <dsp:cNvSpPr/>
      </dsp:nvSpPr>
      <dsp:spPr>
        <a:xfrm>
          <a:off x="4222396" y="3526015"/>
          <a:ext cx="1383744" cy="138374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/>
            <a:t>Донације, дотације и трансфери </a:t>
          </a:r>
          <a:r>
            <a:rPr lang="sr-Cyrl-RS" sz="1300" kern="1200" dirty="0">
              <a:solidFill>
                <a:srgbClr val="FF0000"/>
              </a:solidFill>
            </a:rPr>
            <a:t>ххх</a:t>
          </a:r>
          <a:r>
            <a:rPr lang="sr-Cyrl-RS" sz="1300" kern="1200" dirty="0"/>
            <a:t> динара</a:t>
          </a:r>
          <a:endParaRPr lang="sr-Latn-RS" sz="1300" kern="1200" dirty="0"/>
        </a:p>
      </dsp:txBody>
      <dsp:txXfrm>
        <a:off x="4425041" y="3728660"/>
        <a:ext cx="978454" cy="978454"/>
      </dsp:txXfrm>
    </dsp:sp>
    <dsp:sp modelId="{281404DC-9187-40D0-97FF-0D818AB2F366}">
      <dsp:nvSpPr>
        <dsp:cNvPr id="0" name=""/>
        <dsp:cNvSpPr/>
      </dsp:nvSpPr>
      <dsp:spPr>
        <a:xfrm>
          <a:off x="2988583" y="3526015"/>
          <a:ext cx="1383744" cy="138374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/>
            <a:t>Социјално осигурање и социјална заштита </a:t>
          </a:r>
          <a:r>
            <a:rPr lang="sr-Cyrl-RS" sz="1300" kern="1200" dirty="0">
              <a:solidFill>
                <a:srgbClr val="FF0000"/>
              </a:solidFill>
            </a:rPr>
            <a:t>ххх</a:t>
          </a:r>
          <a:r>
            <a:rPr lang="sr-Cyrl-RS" sz="1300" kern="1200" dirty="0"/>
            <a:t> динара</a:t>
          </a:r>
          <a:endParaRPr lang="sr-Latn-RS" sz="1300" kern="1200" dirty="0"/>
        </a:p>
      </dsp:txBody>
      <dsp:txXfrm>
        <a:off x="3191228" y="3728660"/>
        <a:ext cx="978454" cy="978454"/>
      </dsp:txXfrm>
    </dsp:sp>
    <dsp:sp modelId="{ADDA55F8-68B2-4192-A0FF-92D5AADED3EF}">
      <dsp:nvSpPr>
        <dsp:cNvPr id="0" name=""/>
        <dsp:cNvSpPr/>
      </dsp:nvSpPr>
      <dsp:spPr>
        <a:xfrm>
          <a:off x="2043427" y="2732935"/>
          <a:ext cx="1383744" cy="138374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/>
            <a:t>Остали расходи </a:t>
          </a:r>
          <a:r>
            <a:rPr lang="sr-Cyrl-RS" sz="1300" kern="1200" dirty="0">
              <a:solidFill>
                <a:srgbClr val="FF0000"/>
              </a:solidFill>
            </a:rPr>
            <a:t>ххх</a:t>
          </a:r>
          <a:r>
            <a:rPr lang="sr-Cyrl-RS" sz="1300" kern="1200" dirty="0"/>
            <a:t> динара</a:t>
          </a:r>
          <a:endParaRPr lang="sr-Latn-RS" sz="1300" kern="1200" dirty="0"/>
        </a:p>
      </dsp:txBody>
      <dsp:txXfrm>
        <a:off x="2246072" y="2935580"/>
        <a:ext cx="978454" cy="978454"/>
      </dsp:txXfrm>
    </dsp:sp>
    <dsp:sp modelId="{68D8E666-A4BC-49C9-9193-F48DBF84BB6B}">
      <dsp:nvSpPr>
        <dsp:cNvPr id="0" name=""/>
        <dsp:cNvSpPr/>
      </dsp:nvSpPr>
      <dsp:spPr>
        <a:xfrm>
          <a:off x="1829178" y="1517866"/>
          <a:ext cx="1383744" cy="138374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/>
            <a:t>Капитални издаци </a:t>
          </a:r>
          <a:r>
            <a:rPr lang="sr-Cyrl-RS" sz="1300" kern="1200" dirty="0">
              <a:solidFill>
                <a:srgbClr val="FF0000"/>
              </a:solidFill>
            </a:rPr>
            <a:t>ххх</a:t>
          </a:r>
          <a:r>
            <a:rPr lang="sr-Cyrl-RS" sz="1300" kern="1200" dirty="0"/>
            <a:t> динара</a:t>
          </a:r>
          <a:endParaRPr lang="sr-Latn-RS" sz="1300" kern="1200" dirty="0"/>
        </a:p>
      </dsp:txBody>
      <dsp:txXfrm>
        <a:off x="2031823" y="1720511"/>
        <a:ext cx="978454" cy="978454"/>
      </dsp:txXfrm>
    </dsp:sp>
    <dsp:sp modelId="{32B55D38-2023-4C98-82BD-8CEDFD10705F}">
      <dsp:nvSpPr>
        <dsp:cNvPr id="0" name=""/>
        <dsp:cNvSpPr/>
      </dsp:nvSpPr>
      <dsp:spPr>
        <a:xfrm>
          <a:off x="2446084" y="449353"/>
          <a:ext cx="1383744" cy="138374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/>
            <a:t>Издаци за отплату главнице </a:t>
          </a:r>
          <a:r>
            <a:rPr lang="sr-Cyrl-RS" sz="1300" kern="1200" dirty="0">
              <a:solidFill>
                <a:srgbClr val="FF0000"/>
              </a:solidFill>
            </a:rPr>
            <a:t>ххх </a:t>
          </a:r>
          <a:r>
            <a:rPr lang="sr-Cyrl-RS" sz="1300" kern="1200" dirty="0"/>
            <a:t>динара</a:t>
          </a:r>
          <a:endParaRPr lang="sr-Latn-RS" sz="1300" kern="1200" dirty="0"/>
        </a:p>
      </dsp:txBody>
      <dsp:txXfrm>
        <a:off x="2648729" y="651998"/>
        <a:ext cx="978454" cy="9784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E14685-D10B-4B29-91AB-C6FC175B31EC}">
      <dsp:nvSpPr>
        <dsp:cNvPr id="0" name=""/>
        <dsp:cNvSpPr/>
      </dsp:nvSpPr>
      <dsp:spPr>
        <a:xfrm>
          <a:off x="0" y="4919"/>
          <a:ext cx="7391400" cy="2878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/>
            <a:t>Скупштина општине / града ххх динара</a:t>
          </a:r>
          <a:endParaRPr lang="sr-Latn-RS" sz="1200" kern="1200" dirty="0"/>
        </a:p>
      </dsp:txBody>
      <dsp:txXfrm>
        <a:off x="14050" y="18969"/>
        <a:ext cx="7363300" cy="259719"/>
      </dsp:txXfrm>
    </dsp:sp>
    <dsp:sp modelId="{028A2227-DCFD-4275-A343-45E37F2FABF9}">
      <dsp:nvSpPr>
        <dsp:cNvPr id="0" name=""/>
        <dsp:cNvSpPr/>
      </dsp:nvSpPr>
      <dsp:spPr>
        <a:xfrm>
          <a:off x="0" y="347620"/>
          <a:ext cx="7391400" cy="2878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/>
            <a:t>Председник / Градоначелник ххх динара</a:t>
          </a:r>
          <a:endParaRPr lang="sr-Latn-RS" sz="1200" kern="1200" dirty="0"/>
        </a:p>
      </dsp:txBody>
      <dsp:txXfrm>
        <a:off x="14050" y="361670"/>
        <a:ext cx="7363300" cy="259719"/>
      </dsp:txXfrm>
    </dsp:sp>
    <dsp:sp modelId="{35B138CB-8D65-4F13-9754-45444C5F6BEB}">
      <dsp:nvSpPr>
        <dsp:cNvPr id="0" name=""/>
        <dsp:cNvSpPr/>
      </dsp:nvSpPr>
      <dsp:spPr>
        <a:xfrm>
          <a:off x="0" y="673799"/>
          <a:ext cx="7391400" cy="2878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/>
            <a:t>Општинско / Градско веће ххх динара</a:t>
          </a:r>
          <a:endParaRPr lang="sr-Latn-RS" sz="1200" kern="1200" dirty="0"/>
        </a:p>
      </dsp:txBody>
      <dsp:txXfrm>
        <a:off x="14050" y="687849"/>
        <a:ext cx="7363300" cy="259719"/>
      </dsp:txXfrm>
    </dsp:sp>
    <dsp:sp modelId="{603A0AF7-542B-4464-B3D0-BA61688E8443}">
      <dsp:nvSpPr>
        <dsp:cNvPr id="0" name=""/>
        <dsp:cNvSpPr/>
      </dsp:nvSpPr>
      <dsp:spPr>
        <a:xfrm>
          <a:off x="0" y="996179"/>
          <a:ext cx="7391400" cy="2878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/>
            <a:t>Општинско / Градско правобранилаштво ххх динара </a:t>
          </a:r>
          <a:endParaRPr lang="sr-Latn-RS" sz="1200" kern="1200" dirty="0"/>
        </a:p>
      </dsp:txBody>
      <dsp:txXfrm>
        <a:off x="14050" y="1010229"/>
        <a:ext cx="7363300" cy="259719"/>
      </dsp:txXfrm>
    </dsp:sp>
    <dsp:sp modelId="{994AF27C-55BC-4A26-A2AF-BCD6F3690596}">
      <dsp:nvSpPr>
        <dsp:cNvPr id="0" name=""/>
        <dsp:cNvSpPr/>
      </dsp:nvSpPr>
      <dsp:spPr>
        <a:xfrm>
          <a:off x="0" y="1318559"/>
          <a:ext cx="7391400" cy="2878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/>
            <a:t>Општинска / Градска управа ххх динара </a:t>
          </a:r>
          <a:endParaRPr lang="sr-Latn-RS" sz="1200" kern="1200" dirty="0"/>
        </a:p>
      </dsp:txBody>
      <dsp:txXfrm>
        <a:off x="14050" y="1332609"/>
        <a:ext cx="7363300" cy="259719"/>
      </dsp:txXfrm>
    </dsp:sp>
    <dsp:sp modelId="{20A573E5-FD00-4136-9530-9F89C877D72D}">
      <dsp:nvSpPr>
        <dsp:cNvPr id="0" name=""/>
        <dsp:cNvSpPr/>
      </dsp:nvSpPr>
      <dsp:spPr>
        <a:xfrm>
          <a:off x="0" y="1640939"/>
          <a:ext cx="7391400" cy="2878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/>
            <a:t>Месне заједнице </a:t>
          </a:r>
          <a:r>
            <a:rPr lang="sr-Cyrl-RS" sz="1200" kern="1200" dirty="0" err="1"/>
            <a:t>ххх</a:t>
          </a:r>
          <a:r>
            <a:rPr lang="sr-Cyrl-RS" sz="1200" kern="1200" dirty="0"/>
            <a:t> динара</a:t>
          </a:r>
          <a:endParaRPr lang="sr-Latn-RS" sz="1200" kern="1200" dirty="0"/>
        </a:p>
      </dsp:txBody>
      <dsp:txXfrm>
        <a:off x="14050" y="1654989"/>
        <a:ext cx="7363300" cy="259719"/>
      </dsp:txXfrm>
    </dsp:sp>
    <dsp:sp modelId="{C5B859C0-9F3E-4EDF-8AC0-C702E8745B2C}">
      <dsp:nvSpPr>
        <dsp:cNvPr id="0" name=""/>
        <dsp:cNvSpPr/>
      </dsp:nvSpPr>
      <dsp:spPr>
        <a:xfrm>
          <a:off x="0" y="1963319"/>
          <a:ext cx="7391400" cy="2878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/>
            <a:t>Центар за културу ххх динара</a:t>
          </a:r>
          <a:endParaRPr lang="sr-Latn-RS" sz="1200" kern="1200" dirty="0"/>
        </a:p>
      </dsp:txBody>
      <dsp:txXfrm>
        <a:off x="14050" y="1977369"/>
        <a:ext cx="7363300" cy="259719"/>
      </dsp:txXfrm>
    </dsp:sp>
    <dsp:sp modelId="{FE3DA15E-BEF1-43BD-8252-507E10912F07}">
      <dsp:nvSpPr>
        <dsp:cNvPr id="0" name=""/>
        <dsp:cNvSpPr/>
      </dsp:nvSpPr>
      <dsp:spPr>
        <a:xfrm>
          <a:off x="0" y="2285699"/>
          <a:ext cx="7391400" cy="2878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/>
            <a:t>Библиотека ххх динара  </a:t>
          </a:r>
          <a:endParaRPr lang="sr-Latn-RS" sz="1200" kern="1200" dirty="0"/>
        </a:p>
      </dsp:txBody>
      <dsp:txXfrm>
        <a:off x="14050" y="2299749"/>
        <a:ext cx="7363300" cy="259719"/>
      </dsp:txXfrm>
    </dsp:sp>
    <dsp:sp modelId="{2FF9D61E-F6AE-463C-9CCE-4E97C29EADE9}">
      <dsp:nvSpPr>
        <dsp:cNvPr id="0" name=""/>
        <dsp:cNvSpPr/>
      </dsp:nvSpPr>
      <dsp:spPr>
        <a:xfrm>
          <a:off x="0" y="2608079"/>
          <a:ext cx="7391400" cy="2878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/>
            <a:t>Музеј ххх динара</a:t>
          </a:r>
          <a:endParaRPr lang="sr-Latn-RS" sz="1200" kern="1200" dirty="0"/>
        </a:p>
      </dsp:txBody>
      <dsp:txXfrm>
        <a:off x="14050" y="2622129"/>
        <a:ext cx="7363300" cy="259719"/>
      </dsp:txXfrm>
    </dsp:sp>
    <dsp:sp modelId="{E1B80988-47AF-4215-B9ED-688192CA8684}">
      <dsp:nvSpPr>
        <dsp:cNvPr id="0" name=""/>
        <dsp:cNvSpPr/>
      </dsp:nvSpPr>
      <dsp:spPr>
        <a:xfrm>
          <a:off x="0" y="2930459"/>
          <a:ext cx="7391400" cy="2878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/>
            <a:t>Туристичка организација ххх динара</a:t>
          </a:r>
          <a:endParaRPr lang="sr-Latn-RS" sz="1200" kern="1200" dirty="0"/>
        </a:p>
      </dsp:txBody>
      <dsp:txXfrm>
        <a:off x="14050" y="2944509"/>
        <a:ext cx="7363300" cy="259719"/>
      </dsp:txXfrm>
    </dsp:sp>
    <dsp:sp modelId="{21576BBF-913E-4FB0-B684-90CD79961D76}">
      <dsp:nvSpPr>
        <dsp:cNvPr id="0" name=""/>
        <dsp:cNvSpPr/>
      </dsp:nvSpPr>
      <dsp:spPr>
        <a:xfrm>
          <a:off x="0" y="3252839"/>
          <a:ext cx="7391400" cy="2878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/>
            <a:t>Спортски центар </a:t>
          </a:r>
          <a:r>
            <a:rPr lang="sr-Cyrl-RS" sz="1200" kern="1200" dirty="0" err="1"/>
            <a:t>ххх</a:t>
          </a:r>
          <a:r>
            <a:rPr lang="sr-Cyrl-RS" sz="1200" kern="1200" dirty="0"/>
            <a:t> динара </a:t>
          </a:r>
          <a:endParaRPr lang="sr-Latn-RS" sz="1200" kern="1200" dirty="0"/>
        </a:p>
      </dsp:txBody>
      <dsp:txXfrm>
        <a:off x="14050" y="3266889"/>
        <a:ext cx="7363300" cy="259719"/>
      </dsp:txXfrm>
    </dsp:sp>
    <dsp:sp modelId="{E1E5E6E5-5A0C-4908-A926-2D69D5E831A8}">
      <dsp:nvSpPr>
        <dsp:cNvPr id="0" name=""/>
        <dsp:cNvSpPr/>
      </dsp:nvSpPr>
      <dsp:spPr>
        <a:xfrm>
          <a:off x="0" y="3575219"/>
          <a:ext cx="7391400" cy="2878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/>
            <a:t>Предшколска установа </a:t>
          </a:r>
          <a:r>
            <a:rPr lang="sr-Cyrl-RS" sz="1200" kern="1200" dirty="0" err="1"/>
            <a:t>ххх</a:t>
          </a:r>
          <a:r>
            <a:rPr lang="sr-Cyrl-RS" sz="1200" kern="1200" dirty="0"/>
            <a:t> динара</a:t>
          </a:r>
          <a:endParaRPr lang="sr-Latn-RS" sz="1200" kern="1200" dirty="0"/>
        </a:p>
      </dsp:txBody>
      <dsp:txXfrm>
        <a:off x="14050" y="3589269"/>
        <a:ext cx="7363300" cy="259719"/>
      </dsp:txXfrm>
    </dsp:sp>
    <dsp:sp modelId="{2829BC5F-EA40-42D8-9AF1-E30F903ECE88}">
      <dsp:nvSpPr>
        <dsp:cNvPr id="0" name=""/>
        <dsp:cNvSpPr/>
      </dsp:nvSpPr>
      <dsp:spPr>
        <a:xfrm>
          <a:off x="0" y="3897599"/>
          <a:ext cx="7391400" cy="2878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/>
            <a:t>Центар за социјални рад ххх динара </a:t>
          </a:r>
          <a:endParaRPr lang="sr-Latn-RS" sz="1200" kern="1200" dirty="0"/>
        </a:p>
      </dsp:txBody>
      <dsp:txXfrm>
        <a:off x="14050" y="3911649"/>
        <a:ext cx="7363300" cy="259719"/>
      </dsp:txXfrm>
    </dsp:sp>
    <dsp:sp modelId="{5260E10D-288E-400A-B7E5-4F9B05E546CD}">
      <dsp:nvSpPr>
        <dsp:cNvPr id="0" name=""/>
        <dsp:cNvSpPr/>
      </dsp:nvSpPr>
      <dsp:spPr>
        <a:xfrm>
          <a:off x="0" y="4219979"/>
          <a:ext cx="7391400" cy="2878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/>
            <a:t>Здравствена установа ххх динара </a:t>
          </a:r>
          <a:endParaRPr lang="sr-Latn-RS" sz="1200" kern="1200" dirty="0"/>
        </a:p>
      </dsp:txBody>
      <dsp:txXfrm>
        <a:off x="14050" y="4234029"/>
        <a:ext cx="7363300" cy="259719"/>
      </dsp:txXfrm>
    </dsp:sp>
    <dsp:sp modelId="{A7C74100-3CFB-4D4C-B899-E56D018584E5}">
      <dsp:nvSpPr>
        <dsp:cNvPr id="0" name=""/>
        <dsp:cNvSpPr/>
      </dsp:nvSpPr>
      <dsp:spPr>
        <a:xfrm>
          <a:off x="0" y="4542359"/>
          <a:ext cx="7391400" cy="2878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/>
            <a:t>Основно образовање </a:t>
          </a:r>
          <a:r>
            <a:rPr lang="sr-Cyrl-RS" sz="1200" kern="1200" dirty="0" err="1"/>
            <a:t>ххх</a:t>
          </a:r>
          <a:r>
            <a:rPr lang="sr-Cyrl-RS" sz="1200" kern="1200" dirty="0"/>
            <a:t> динара </a:t>
          </a:r>
          <a:endParaRPr lang="sr-Latn-RS" sz="1200" kern="1200" dirty="0"/>
        </a:p>
      </dsp:txBody>
      <dsp:txXfrm>
        <a:off x="14050" y="4556409"/>
        <a:ext cx="7363300" cy="259719"/>
      </dsp:txXfrm>
    </dsp:sp>
    <dsp:sp modelId="{FD0EF713-F35B-43F6-8D17-3A64617E2254}">
      <dsp:nvSpPr>
        <dsp:cNvPr id="0" name=""/>
        <dsp:cNvSpPr/>
      </dsp:nvSpPr>
      <dsp:spPr>
        <a:xfrm>
          <a:off x="0" y="4864739"/>
          <a:ext cx="7391400" cy="2878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/>
            <a:t>Средње образовање </a:t>
          </a:r>
          <a:r>
            <a:rPr lang="sr-Cyrl-RS" sz="1200" kern="1200" dirty="0" err="1"/>
            <a:t>ххх</a:t>
          </a:r>
          <a:r>
            <a:rPr lang="sr-Cyrl-RS" sz="1200" kern="1200" dirty="0"/>
            <a:t> динара</a:t>
          </a:r>
          <a:endParaRPr lang="sr-Latn-RS" sz="1200" kern="1200" dirty="0"/>
        </a:p>
      </dsp:txBody>
      <dsp:txXfrm>
        <a:off x="14050" y="4878789"/>
        <a:ext cx="7363300" cy="2597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AE25A9F-D05D-446D-8C7F-8DB48AB53B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9EAC8B9-0518-41D7-9FF0-0C6CF272E9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EDB3568-6FA5-4663-833A-F93AE8F04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10.01.2023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0E96B7A-D9B7-4D84-AED4-57A3595D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A2F4DDF-22EF-4E7D-B929-8F7E027A3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753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DE9282-0394-45D8-96E8-FCBCD5443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970C16F-ACED-4CB8-86C7-A3FEA63D52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8E3B72-D77A-4B52-9FBC-D3295695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10.01.2023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8887BEB-1A82-432A-9604-723635F7D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476C745-169E-4DA8-B533-97091C49E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6859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EF6869B6-825A-4701-8933-F71822EF7A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64EF401-B741-4F09-9438-8FB0F20581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46A2CDC-CA33-4EE9-B4D4-CB201DE57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10.01.2023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2B296C7-8274-4E37-956F-1477F18E5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7333594-FCF0-449B-B72E-3AFC50A40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3127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10.01.2023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30715281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pPr/>
              <a:t>10.01.2023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0369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6F43FE-14CB-453B-BB96-8EE89C2E7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2225C94-3053-41C6-B2ED-CAD1E095B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923958D-1D78-4359-BF72-CD7F5F649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10.01.2023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F4B2437-14DA-423C-A602-E4E321856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6F58A1B-A2CB-44AF-AD78-B2EB170D6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7073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6195F8-998C-41D1-B8CF-8DFCD910C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054285C-F415-447B-B8A8-DECFAE8BA3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A2CBFED-E6B1-48F2-BB79-8AB25424F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10.01.2023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AD087C8-B6FE-4F52-BCDB-19BD666AB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EF6432D-C938-4BDF-B39F-1F6C3DFFB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0283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BFFB0FA-6A82-4069-9FC5-1E0CDECB7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C9D9507-AACB-4C10-8969-CB97A76E47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2F00881-16C6-4D4D-9C7B-C31B889865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7E2746D-E46F-4F2E-BC09-C705F6BF0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10.01.2023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6EA16F6-6C7B-45E6-917E-963B0D29C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DAED203-15B6-401C-B236-D1E51C811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8663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C08CDE-F75E-4AF2-8227-77F950278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C86F43C-2471-41B6-9B22-216FD41DC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7380BC8-C9B2-4C19-8B16-BDC7CF28BA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3909623-3A65-4F0B-95E4-E62C5996A5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D1982A7-18F3-41A5-93AC-75F7E92CBC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24A3B94E-5561-4BED-9D3C-83603E46A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10.01.2023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0F93032-7ACE-4A51-BE56-97242235A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AF60C1F-EA96-431F-AD86-129A44A24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5738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A08D340-DEF3-4221-8AF8-A0541DC4A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A6E79B7-6084-434E-A50C-A84F986EC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10.01.2023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49E3F8B-8C71-4E71-B609-951499D6B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2D3034C-024D-4488-95F7-1745C3650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0159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0AA7940-A45B-4672-96B9-35491CD48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10.01.2023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87A766C-4F4D-4E9C-A8CF-91B428571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5C76D47-0BC1-4AA6-96B4-83C210CB3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08977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DC497C7-6691-497E-AC61-D5887206D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8F6EFC6-893A-4FA1-A92E-8A2034BE2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63A859D-9A21-4E33-B05C-E822418417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1D4DEC3-AA9B-4487-9081-F79252A41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10.01.2023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E4731A0-78B7-4648-987B-A574DC4E3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7A54CAF-4FF2-4CA3-96CF-430A495DB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75325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010629-077B-4AFB-9F28-AA9565504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1776673-B830-4BB6-B471-DE560F364E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07771AE-157E-4AA2-992E-082236010D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2AFDA13-D9BC-46E8-8D7C-2C3465C93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10.01.2023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D23E95F-9C7D-4A35-BCAC-5A0A77A1E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0FF7389-155F-463D-8D30-786F62C9F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13507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8BFCDC8C-238F-4027-B74A-2569DBBDB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D0EFCF6-E3A6-42E0-AB95-97A0B6BC0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6D502FF-8689-4792-8763-5EF1227133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10.01.2023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F255B5E-8D80-43A7-81D0-A4A5F34FF5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B5BF4B0-D76D-4266-8C4A-F2DD028620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4639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  <p:sldLayoutId id="2147484020" r:id="rId12"/>
    <p:sldLayoutId id="2147484021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6002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Грађански водич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кроз одлуку о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буџету </a:t>
            </a:r>
            <a:r>
              <a:rPr lang="sr-Cyrl-R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општине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Бела Паланка за 202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годину</a:t>
            </a:r>
            <a:endParaRPr lang="en-US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74320" y="1981200"/>
            <a:ext cx="8488680" cy="2362200"/>
          </a:xfrm>
        </p:spPr>
        <p:txBody>
          <a:bodyPr/>
          <a:lstStyle/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pPr lvl="2"/>
            <a:endParaRPr lang="sr-Cyrl-RS" dirty="0"/>
          </a:p>
          <a:p>
            <a:pPr lvl="2"/>
            <a:endParaRPr lang="sr-Cyrl-RS" dirty="0"/>
          </a:p>
          <a:p>
            <a:pPr marL="342202" lvl="2" indent="0">
              <a:buNone/>
            </a:pPr>
            <a:endParaRPr lang="sr-Latn-RS" dirty="0"/>
          </a:p>
        </p:txBody>
      </p:sp>
      <p:pic>
        <p:nvPicPr>
          <p:cNvPr id="4" name="Picture 1" descr="Bela Palan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2286000"/>
            <a:ext cx="122396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3505200" y="4572000"/>
            <a:ext cx="21533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Децембар 20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22</a:t>
            </a:r>
            <a:r>
              <a:rPr lang="sr-Latn-CS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</a:t>
            </a:r>
            <a:r>
              <a:rPr lang="sr-Cyrl-R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dirty="0"/>
              <a:t>Структура извршених расхода и издатака буџета </a:t>
            </a:r>
            <a:r>
              <a:rPr lang="sr-Cyrl-RS" dirty="0" smtClean="0"/>
              <a:t>општине </a:t>
            </a:r>
            <a:r>
              <a:rPr lang="sr-Cyrl-RS" dirty="0"/>
              <a:t>- номинални износи</a:t>
            </a:r>
            <a:endParaRPr lang="sr-Latn-C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4015871474"/>
              </p:ext>
            </p:extLst>
          </p:nvPr>
        </p:nvGraphicFramePr>
        <p:xfrm>
          <a:off x="274638" y="1298575"/>
          <a:ext cx="8594725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838200"/>
            <a:ext cx="7239000" cy="28194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Структура расхода и издатака план </a:t>
            </a:r>
            <a:r>
              <a:rPr lang="sr-Cyrl-RS" sz="2400" b="1" dirty="0" smtClean="0"/>
              <a:t>2023</a:t>
            </a:r>
            <a:br>
              <a:rPr lang="sr-Cyrl-RS" sz="2400" b="1" dirty="0" smtClean="0"/>
            </a:br>
            <a:r>
              <a:rPr lang="ru-RU" sz="1600" dirty="0" smtClean="0"/>
              <a:t> расходи за запослене </a:t>
            </a:r>
            <a:r>
              <a:rPr lang="en-US" sz="1600" b="1" dirty="0" smtClean="0"/>
              <a:t>176,784,040 </a:t>
            </a:r>
            <a:r>
              <a:rPr lang="ru-RU" sz="1600" dirty="0" smtClean="0"/>
              <a:t>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ru-RU" sz="1600" dirty="0" smtClean="0"/>
              <a:t>коришћење роба и услуга </a:t>
            </a:r>
            <a:r>
              <a:rPr lang="en-US" sz="1600" b="1" dirty="0" smtClean="0"/>
              <a:t>216,492,000 </a:t>
            </a:r>
            <a:r>
              <a:rPr lang="ru-RU" sz="1600" dirty="0" smtClean="0"/>
              <a:t>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ru-RU" sz="1600" dirty="0" smtClean="0"/>
              <a:t>отплата камата </a:t>
            </a:r>
            <a:r>
              <a:rPr lang="ru-RU" sz="1600" b="1" dirty="0" smtClean="0"/>
              <a:t>7,600,000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ru-RU" sz="1600" dirty="0" smtClean="0"/>
              <a:t>субвенције </a:t>
            </a:r>
            <a:r>
              <a:rPr lang="en-US" sz="1600" b="1" dirty="0" smtClean="0"/>
              <a:t>15,500,000 </a:t>
            </a:r>
            <a:r>
              <a:rPr lang="ru-RU" sz="1600" dirty="0" smtClean="0"/>
              <a:t>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ru-RU" sz="1600" dirty="0" smtClean="0"/>
              <a:t>донације, дотације и трансфери </a:t>
            </a:r>
            <a:r>
              <a:rPr lang="en-US" sz="1600" b="1" dirty="0" smtClean="0"/>
              <a:t> 67,830,000 </a:t>
            </a:r>
            <a:r>
              <a:rPr lang="ru-RU" sz="1600" dirty="0" smtClean="0"/>
              <a:t>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ru-RU" sz="1600" dirty="0" smtClean="0"/>
              <a:t>социјално осигурање и социјална заштита </a:t>
            </a:r>
            <a:r>
              <a:rPr lang="en-US" sz="1600" b="1" dirty="0" smtClean="0"/>
              <a:t> 16,500,000 </a:t>
            </a:r>
            <a:r>
              <a:rPr lang="ru-RU" sz="1600" dirty="0" smtClean="0"/>
              <a:t>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ru-RU" sz="1600" dirty="0" smtClean="0"/>
              <a:t>остали расходи </a:t>
            </a:r>
            <a:r>
              <a:rPr lang="en-US" sz="1600" b="1" dirty="0" smtClean="0"/>
              <a:t> 69,057,000 </a:t>
            </a:r>
            <a:r>
              <a:rPr lang="ru-RU" sz="1600" dirty="0" smtClean="0"/>
              <a:t>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ru-RU" sz="1600" dirty="0" smtClean="0"/>
              <a:t>капитални издаци </a:t>
            </a:r>
            <a:r>
              <a:rPr lang="en-US" sz="1600" b="1" dirty="0" smtClean="0"/>
              <a:t>89,150,000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ru-RU" sz="1600" dirty="0" smtClean="0"/>
              <a:t> издаци за отплату главнице 28,500,000</a:t>
            </a:r>
            <a:endParaRPr lang="en-US" sz="160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00000000-0008-0000-0200-000003000000}"/>
              </a:ext>
            </a:extLst>
          </p:cNvPr>
          <p:cNvGraphicFramePr/>
          <p:nvPr/>
        </p:nvGraphicFramePr>
        <p:xfrm>
          <a:off x="1219200" y="3505200"/>
          <a:ext cx="68580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dirty="0"/>
              <a:t>Преглед извршења по корисницима – номинални </a:t>
            </a:r>
            <a:r>
              <a:rPr lang="sr-Cyrl-RS" dirty="0" smtClean="0"/>
              <a:t>износи</a:t>
            </a:r>
            <a:endParaRPr lang="sr-Latn-C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r-Cyrl-CS" b="1" dirty="0" smtClean="0"/>
              <a:t>С</a:t>
            </a:r>
            <a:r>
              <a:rPr lang="en-US" b="1" dirty="0" smtClean="0"/>
              <a:t>K</a:t>
            </a:r>
            <a:r>
              <a:rPr lang="sr-Cyrl-CS" b="1" dirty="0" smtClean="0"/>
              <a:t>УПШТИНА ОПШТИНЕ </a:t>
            </a:r>
            <a:r>
              <a:rPr lang="sr-Cyrl-CS" b="1" dirty="0" smtClean="0"/>
              <a:t>16,557,000.00</a:t>
            </a:r>
          </a:p>
          <a:p>
            <a:r>
              <a:rPr lang="sr-Cyrl-CS" b="1" dirty="0" smtClean="0"/>
              <a:t> ПРЕДСЕДНИ</a:t>
            </a:r>
            <a:r>
              <a:rPr lang="en-US" b="1" dirty="0" smtClean="0"/>
              <a:t>K </a:t>
            </a:r>
            <a:r>
              <a:rPr lang="sr-Cyrl-CS" b="1" dirty="0" smtClean="0"/>
              <a:t>ОПШТИНЕ </a:t>
            </a:r>
            <a:r>
              <a:rPr lang="sr-Cyrl-CS" b="1" dirty="0" smtClean="0"/>
              <a:t>6,900,000.00</a:t>
            </a:r>
          </a:p>
          <a:p>
            <a:r>
              <a:rPr lang="sr-Cyrl-CS" b="1" smtClean="0"/>
              <a:t> </a:t>
            </a:r>
            <a:r>
              <a:rPr lang="sr-Cyrl-CS" b="1" smtClean="0"/>
              <a:t>ОПШТИНС</a:t>
            </a:r>
            <a:r>
              <a:rPr lang="en-US" b="1" dirty="0" smtClean="0"/>
              <a:t>K</a:t>
            </a:r>
            <a:r>
              <a:rPr lang="sr-Cyrl-CS" b="1" dirty="0" smtClean="0"/>
              <a:t>О </a:t>
            </a:r>
            <a:r>
              <a:rPr lang="sr-Cyrl-CS" b="1" dirty="0" smtClean="0"/>
              <a:t>ВЕЋЕ </a:t>
            </a:r>
            <a:r>
              <a:rPr lang="sr-Cyrl-CS" b="1" dirty="0" smtClean="0"/>
              <a:t>8,700,000.00 </a:t>
            </a:r>
          </a:p>
          <a:p>
            <a:r>
              <a:rPr lang="sr-Cyrl-CS" b="1" dirty="0" smtClean="0"/>
              <a:t>ОПШТИНС</a:t>
            </a:r>
            <a:r>
              <a:rPr lang="en-US" b="1" dirty="0" smtClean="0"/>
              <a:t>K</a:t>
            </a:r>
            <a:r>
              <a:rPr lang="sr-Cyrl-CS" b="1" dirty="0" smtClean="0"/>
              <a:t>А УПРАВА 475,480,000.00 </a:t>
            </a:r>
          </a:p>
          <a:p>
            <a:r>
              <a:rPr lang="sr-Cyrl-CS" b="1" dirty="0" smtClean="0"/>
              <a:t>МЕСНЕ ЗАЈЕДНИЦЕ 9,010,000.00</a:t>
            </a:r>
          </a:p>
          <a:p>
            <a:r>
              <a:rPr lang="sr-Cyrl-CS" b="1" dirty="0" smtClean="0"/>
              <a:t> </a:t>
            </a:r>
            <a:r>
              <a:rPr lang="sr-Cyrl-CS" b="1" dirty="0" smtClean="0"/>
              <a:t>ТУРИСТИЧ</a:t>
            </a:r>
            <a:r>
              <a:rPr lang="en-US" b="1" dirty="0" smtClean="0"/>
              <a:t>K</a:t>
            </a:r>
            <a:r>
              <a:rPr lang="sr-Cyrl-CS" b="1" dirty="0" smtClean="0"/>
              <a:t>А ОРГАНИЗАЦИЈА 14,641,040.00</a:t>
            </a:r>
          </a:p>
          <a:p>
            <a:r>
              <a:rPr lang="sr-Cyrl-CS" b="1" dirty="0" smtClean="0"/>
              <a:t> </a:t>
            </a:r>
            <a:r>
              <a:rPr lang="en-US" b="1" dirty="0" smtClean="0"/>
              <a:t>K</a:t>
            </a:r>
            <a:r>
              <a:rPr lang="sr-Cyrl-CS" b="1" dirty="0" smtClean="0"/>
              <a:t>УЛТУРА 36,476,000.00</a:t>
            </a:r>
          </a:p>
          <a:p>
            <a:r>
              <a:rPr lang="sr-Cyrl-CS" b="1" dirty="0" smtClean="0"/>
              <a:t> </a:t>
            </a:r>
            <a:r>
              <a:rPr lang="en-US" b="1" dirty="0" smtClean="0"/>
              <a:t>K</a:t>
            </a:r>
            <a:r>
              <a:rPr lang="sr-Cyrl-CS" b="1" dirty="0" smtClean="0"/>
              <a:t>УЛТУРА-БИБЛИОТЕ</a:t>
            </a:r>
            <a:r>
              <a:rPr lang="en-US" b="1" dirty="0" smtClean="0"/>
              <a:t>K</a:t>
            </a:r>
            <a:r>
              <a:rPr lang="sr-Cyrl-CS" b="1" dirty="0" smtClean="0"/>
              <a:t>А 14,184,000.00 </a:t>
            </a:r>
          </a:p>
          <a:p>
            <a:r>
              <a:rPr lang="sr-Cyrl-CS" b="1" dirty="0" smtClean="0"/>
              <a:t>СПОРТС</a:t>
            </a:r>
            <a:r>
              <a:rPr lang="en-US" b="1" dirty="0" smtClean="0"/>
              <a:t>K</a:t>
            </a:r>
            <a:r>
              <a:rPr lang="sr-Cyrl-CS" b="1" dirty="0" smtClean="0"/>
              <a:t>И ЦЕНТАР 49,330,000.00 </a:t>
            </a:r>
          </a:p>
          <a:p>
            <a:r>
              <a:rPr lang="sr-Cyrl-CS" b="1" dirty="0" smtClean="0"/>
              <a:t>ПРЕДШ</a:t>
            </a:r>
            <a:r>
              <a:rPr lang="en-US" b="1" dirty="0" smtClean="0"/>
              <a:t>K</a:t>
            </a:r>
            <a:r>
              <a:rPr lang="sr-Cyrl-CS" b="1" dirty="0" smtClean="0"/>
              <a:t>ОЛС</a:t>
            </a:r>
            <a:r>
              <a:rPr lang="en-US" b="1" dirty="0" smtClean="0"/>
              <a:t>K</a:t>
            </a:r>
            <a:r>
              <a:rPr lang="sr-Cyrl-CS" b="1" dirty="0" smtClean="0"/>
              <a:t>А УСТАНОВА 60,535,000.00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43746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00000000-0008-0000-0400-000002000000}"/>
              </a:ext>
            </a:extLst>
          </p:cNvPr>
          <p:cNvGraphicFramePr/>
          <p:nvPr/>
        </p:nvGraphicFramePr>
        <p:xfrm>
          <a:off x="247650" y="795337"/>
          <a:ext cx="8648700" cy="5267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ГРАФИЧКИ ПРИКАЗ НОСИОЦА БУЏЕТА ЗА 2023.ГОД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82674"/>
          </a:xfrm>
        </p:spPr>
        <p:txBody>
          <a:bodyPr/>
          <a:lstStyle/>
          <a:p>
            <a:pPr algn="ctr"/>
            <a:r>
              <a:rPr lang="sr-Cyrl-RS" dirty="0"/>
              <a:t>Програмско буџетирање и његова примена у буџету </a:t>
            </a:r>
            <a:r>
              <a:rPr lang="sr-Cyrl-RS" dirty="0" smtClean="0"/>
              <a:t>општине </a:t>
            </a:r>
            <a:r>
              <a:rPr lang="sr-Cyrl-RS" dirty="0" smtClean="0">
                <a:solidFill>
                  <a:srgbClr val="FF0000"/>
                </a:solidFill>
              </a:rPr>
              <a:t>Бела Паланка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9250"/>
            <a:ext cx="7886700" cy="4667713"/>
          </a:xfrm>
        </p:spPr>
        <p:txBody>
          <a:bodyPr>
            <a:normAutofit/>
          </a:bodyPr>
          <a:lstStyle/>
          <a:p>
            <a:pPr algn="just"/>
            <a:endParaRPr lang="sr-Cyrl-RS" dirty="0">
              <a:solidFill>
                <a:srgbClr val="333333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sr-Cyrl-RS" dirty="0">
                <a:solidFill>
                  <a:srgbClr val="333333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Програмско буџетирање представља буџетирање по програмима којим се приказују циљеви, очекивани резултати, активности и средства потребна за остваривање тих циљева. Програмско буџетирање значи успостављање новог начина планирања и расподеле буџетских средстава тако да се уводи јасна веза између јавних политика власти односно програма које спроводи, циљева тих програма и очекиваних резултата с једне стране, и средстава потребних за њихову реализацију с друге стране. </a:t>
            </a:r>
          </a:p>
          <a:p>
            <a:pPr marL="0" indent="0" algn="just">
              <a:buNone/>
            </a:pPr>
            <a:endParaRPr lang="sr-Cyrl-RS" dirty="0">
              <a:solidFill>
                <a:srgbClr val="333333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sr-Cyrl-RS" dirty="0" smtClean="0">
                <a:solidFill>
                  <a:srgbClr val="333333"/>
                </a:solidFill>
                <a:latin typeface="+mj-lt"/>
                <a:cs typeface="Times New Roman" panose="02020603050405020304" pitchFamily="18" charset="0"/>
              </a:rPr>
              <a:t>Општина </a:t>
            </a:r>
            <a:r>
              <a:rPr lang="sr-Cyrl-RS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Бела Паланка</a:t>
            </a:r>
            <a:r>
              <a:rPr lang="sr-Cyrl-RS" dirty="0" smtClean="0">
                <a:solidFill>
                  <a:srgbClr val="333333"/>
                </a:solidFill>
                <a:latin typeface="+mj-lt"/>
                <a:cs typeface="Times New Roman" panose="02020603050405020304" pitchFamily="18" charset="0"/>
              </a:rPr>
              <a:t>, </a:t>
            </a:r>
            <a:r>
              <a:rPr lang="sr-Cyrl-RS" dirty="0">
                <a:solidFill>
                  <a:srgbClr val="333333"/>
                </a:solidFill>
                <a:latin typeface="+mj-lt"/>
                <a:cs typeface="Times New Roman" panose="02020603050405020304" pitchFamily="18" charset="0"/>
              </a:rPr>
              <a:t>као и друге локалне самоуправе, за планирање буџета на располагању има 17 </a:t>
            </a:r>
            <a:r>
              <a:rPr lang="sr-Cyrl-RS" dirty="0" smtClean="0">
                <a:solidFill>
                  <a:srgbClr val="333333"/>
                </a:solidFill>
                <a:latin typeface="+mj-lt"/>
                <a:cs typeface="Times New Roman" panose="02020603050405020304" pitchFamily="18" charset="0"/>
              </a:rPr>
              <a:t>програма.</a:t>
            </a:r>
          </a:p>
          <a:p>
            <a:pPr algn="just">
              <a:buNone/>
            </a:pPr>
            <a:endParaRPr lang="sr-Cyrl-RS" dirty="0">
              <a:solidFill>
                <a:srgbClr val="333333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29F15673-0953-4AC9-A93F-1489D6A3FA63}"/>
              </a:ext>
            </a:extLst>
          </p:cNvPr>
          <p:cNvSpPr/>
          <p:nvPr/>
        </p:nvSpPr>
        <p:spPr>
          <a:xfrm>
            <a:off x="2286000" y="426576"/>
            <a:ext cx="4572000" cy="40703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13554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sz="2500" b="1" dirty="0" smtClean="0">
                <a:solidFill>
                  <a:schemeClr val="tx2"/>
                </a:solidFill>
              </a:rPr>
              <a:t>Захваљујемо Вам се што сте издвојили време и пажљиво прегледали презентацију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endParaRPr lang="sr-Cyrl-RS" dirty="0" smtClean="0"/>
          </a:p>
          <a:p>
            <a:pPr marL="0" indent="0">
              <a:buNone/>
            </a:pPr>
            <a:endParaRPr lang="en-US" dirty="0" smtClean="0"/>
          </a:p>
          <a:p>
            <a:endParaRPr lang="sr-Cyrl-RS" dirty="0" smtClean="0"/>
          </a:p>
          <a:p>
            <a:r>
              <a:rPr lang="sr-Cyrl-RS" dirty="0" smtClean="0"/>
              <a:t>Уколико сте заинтересовани да погледате Одлуку буџету општине Бела Паланка за 2023.годину, са свим пратећим документима у целини, исту можете преузети на следећем линку интернет странице општине Бела Паланка:</a:t>
            </a:r>
            <a:r>
              <a:rPr lang="en-US" dirty="0" smtClean="0"/>
              <a:t>www.belapalanka.org.rs</a:t>
            </a:r>
            <a:endParaRPr lang="sr-Cyrl-RS" dirty="0" smtClean="0">
              <a:solidFill>
                <a:srgbClr val="FF0000"/>
              </a:solidFill>
            </a:endParaRPr>
          </a:p>
          <a:p>
            <a:endParaRPr lang="sr-Cyrl-RS" dirty="0" smtClean="0">
              <a:solidFill>
                <a:srgbClr val="FF0000"/>
              </a:solidFill>
            </a:endParaRPr>
          </a:p>
          <a:p>
            <a:pPr algn="just"/>
            <a:r>
              <a:rPr lang="sr-Cyrl-RS" dirty="0" smtClean="0"/>
              <a:t>Уколико имате питања у вези са  Водичем или Одлуком  о буџету, можете нам писати на адресу: </a:t>
            </a:r>
            <a:r>
              <a:rPr lang="en-US" dirty="0" smtClean="0">
                <a:solidFill>
                  <a:srgbClr val="FF0000"/>
                </a:solidFill>
              </a:rPr>
              <a:t>predsednik@belapalanka.org.rs</a:t>
            </a:r>
            <a:r>
              <a:rPr lang="sr-Cyrl-RS" dirty="0" smtClean="0"/>
              <a:t> и оставити контакт податке за достављање одговора.</a:t>
            </a:r>
            <a:endParaRPr lang="sr-Latn-R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sr-Cyrl-RS" sz="3500" dirty="0"/>
              <a:t>Садржај</a:t>
            </a:r>
            <a:r>
              <a:rPr lang="sr-Cyrl-RS" sz="3000" dirty="0"/>
              <a:t>:</a:t>
            </a:r>
            <a:endParaRPr lang="sr-Latn-RS" sz="30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762000" y="1600201"/>
            <a:ext cx="7010400" cy="4038600"/>
          </a:xfrm>
        </p:spPr>
        <p:txBody>
          <a:bodyPr/>
          <a:lstStyle/>
          <a:p>
            <a:r>
              <a:rPr lang="sr-Cyrl-RS" dirty="0"/>
              <a:t>Уводна </a:t>
            </a:r>
            <a:r>
              <a:rPr lang="sr-Cyrl-RS" dirty="0" smtClean="0"/>
              <a:t>реч</a:t>
            </a:r>
          </a:p>
          <a:p>
            <a:r>
              <a:rPr lang="sr-Cyrl-RS" dirty="0" smtClean="0"/>
              <a:t>Ко се финансира из</a:t>
            </a:r>
            <a:r>
              <a:rPr lang="sr-Cyrl-RS" baseline="0" dirty="0" smtClean="0"/>
              <a:t> буџета</a:t>
            </a:r>
            <a:endParaRPr lang="sr-Cyrl-RS" dirty="0"/>
          </a:p>
          <a:p>
            <a:r>
              <a:rPr lang="sr-Cyrl-RS" dirty="0"/>
              <a:t>Структура </a:t>
            </a:r>
            <a:r>
              <a:rPr lang="sr-Cyrl-RS" dirty="0" smtClean="0"/>
              <a:t>плана </a:t>
            </a:r>
            <a:r>
              <a:rPr lang="sr-Cyrl-RS" dirty="0"/>
              <a:t>текућих прихода и примања</a:t>
            </a:r>
          </a:p>
          <a:p>
            <a:r>
              <a:rPr lang="sr-Cyrl-RS" dirty="0" smtClean="0"/>
              <a:t>План </a:t>
            </a:r>
            <a:r>
              <a:rPr lang="sr-Cyrl-RS" dirty="0"/>
              <a:t>прихода и </a:t>
            </a:r>
            <a:r>
              <a:rPr lang="sr-Cyrl-RS" dirty="0" smtClean="0"/>
              <a:t>примања</a:t>
            </a:r>
          </a:p>
          <a:p>
            <a:r>
              <a:rPr lang="sr-Cyrl-RS" dirty="0" smtClean="0"/>
              <a:t>Структура плана </a:t>
            </a:r>
            <a:r>
              <a:rPr lang="sr-Cyrl-RS" dirty="0"/>
              <a:t>расхода и издатака</a:t>
            </a:r>
          </a:p>
          <a:p>
            <a:r>
              <a:rPr lang="sr-Cyrl-RS" dirty="0" smtClean="0"/>
              <a:t>Преглед плана расхода </a:t>
            </a:r>
            <a:r>
              <a:rPr lang="sr-Cyrl-RS" dirty="0"/>
              <a:t>по </a:t>
            </a:r>
            <a:r>
              <a:rPr lang="sr-Cyrl-RS" dirty="0" smtClean="0"/>
              <a:t>намен</a:t>
            </a:r>
            <a:r>
              <a:rPr lang="sr-Cyrl-RS" dirty="0" smtClean="0"/>
              <a:t>ама</a:t>
            </a:r>
            <a:endParaRPr lang="sr-Cyrl-RS" dirty="0"/>
          </a:p>
        </p:txBody>
      </p:sp>
    </p:spTree>
    <p:extLst>
      <p:ext uri="{BB962C8B-B14F-4D97-AF65-F5344CB8AC3E}">
        <p14:creationId xmlns="" xmlns:p14="http://schemas.microsoft.com/office/powerpoint/2010/main" val="2311682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685800"/>
          </a:xfrm>
        </p:spPr>
        <p:txBody>
          <a:bodyPr/>
          <a:lstStyle/>
          <a:p>
            <a:pPr algn="ctr"/>
            <a:r>
              <a:rPr lang="sr-Cyrl-RS" dirty="0"/>
              <a:t>Уводна реч</a:t>
            </a:r>
            <a:endParaRPr lang="sr-Latn-R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28600" y="1219200"/>
            <a:ext cx="8595360" cy="494080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sr-Cyrl-RS" sz="6400" dirty="0" smtClean="0">
                <a:latin typeface="Times New Roman" pitchFamily="18" charset="0"/>
                <a:cs typeface="Times New Roman" pitchFamily="18" charset="0"/>
              </a:rPr>
              <a:t>Поштоване грађанке и </a:t>
            </a:r>
            <a:r>
              <a:rPr lang="sr-Cyrl-RS" sz="6400" dirty="0">
                <a:latin typeface="Times New Roman" pitchFamily="18" charset="0"/>
                <a:cs typeface="Times New Roman" pitchFamily="18" charset="0"/>
              </a:rPr>
              <a:t>грађани </a:t>
            </a:r>
            <a:r>
              <a:rPr lang="sr-Cyrl-RS" sz="6400" dirty="0" smtClean="0">
                <a:latin typeface="Times New Roman" pitchFamily="18" charset="0"/>
                <a:cs typeface="Times New Roman" pitchFamily="18" charset="0"/>
              </a:rPr>
              <a:t>општине Бела Паланка ,</a:t>
            </a:r>
            <a:endParaRPr lang="sr-Cyrl-RS" sz="6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r-Cyrl-RS" sz="6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sr-Cyrl-RS" sz="6400" dirty="0" smtClean="0">
                <a:latin typeface="Times New Roman" pitchFamily="18" charset="0"/>
                <a:cs typeface="Times New Roman" pitchFamily="18" charset="0"/>
              </a:rPr>
              <a:t>Пред Вама је Грађански водич кроз буџет општине Бела Паланка за 2023.год.,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креиран превасходно са идејом да вам на једноставан, ефикасан и динамичан начин представи како смо планирали да користимо буџетска средства у 2023. години </a:t>
            </a:r>
            <a:r>
              <a:rPr lang="sr-Cyrl-RS" sz="5600" dirty="0" smtClean="0">
                <a:latin typeface="Times New Roman" pitchFamily="18" charset="0"/>
                <a:cs typeface="Times New Roman" pitchFamily="18" charset="0"/>
              </a:rPr>
              <a:t>која </a:t>
            </a:r>
            <a:r>
              <a:rPr lang="sr-Cyrl-RS" sz="6400" dirty="0">
                <a:latin typeface="Times New Roman" pitchFamily="18" charset="0"/>
                <a:cs typeface="Times New Roman" pitchFamily="18" charset="0"/>
              </a:rPr>
              <a:t>је пред </a:t>
            </a:r>
            <a:r>
              <a:rPr lang="sr-Cyrl-RS" sz="6400" dirty="0" smtClean="0">
                <a:latin typeface="Times New Roman" pitchFamily="18" charset="0"/>
                <a:cs typeface="Times New Roman" pitchFamily="18" charset="0"/>
              </a:rPr>
              <a:t>нама. </a:t>
            </a:r>
            <a:endParaRPr lang="sr-Cyrl-RS" sz="6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Поред једноставнијег приказа планирања трошења буџетских средстава у текућој години, Грађански водич нуди и појашњење начина на који креирамо буџет општине.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ru-RU" sz="4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Грађански  водич  кроз  буџет  општине  урађен је са циљем   бољег  разумевања  одлука  којима  смо  се  водили  приликом  планирања  буџета. 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z-Cyrl-UZ" sz="6400" dirty="0" smtClean="0">
                <a:latin typeface="Times New Roman" pitchFamily="18" charset="0"/>
                <a:cs typeface="Times New Roman" pitchFamily="18" charset="0"/>
              </a:rPr>
              <a:t> Ова публикација настала је у оквиру иницијативе за веће укључивање јавности у буџетске консултације и </a:t>
            </a:r>
            <a:r>
              <a:rPr lang="sr-Cyrl-RS" sz="6400" dirty="0" smtClean="0">
                <a:latin typeface="Times New Roman" pitchFamily="18" charset="0"/>
                <a:cs typeface="Times New Roman" pitchFamily="18" charset="0"/>
              </a:rPr>
              <a:t>надамо </a:t>
            </a:r>
            <a:r>
              <a:rPr lang="sr-Cyrl-RS" sz="5600" dirty="0" smtClean="0">
                <a:latin typeface="Times New Roman" pitchFamily="18" charset="0"/>
                <a:cs typeface="Times New Roman" pitchFamily="18" charset="0"/>
              </a:rPr>
              <a:t>се </a:t>
            </a:r>
            <a:r>
              <a:rPr lang="uz-Cyrl-UZ" sz="5600" dirty="0" smtClean="0">
                <a:latin typeface="Times New Roman" pitchFamily="18" charset="0"/>
                <a:cs typeface="Times New Roman" pitchFamily="18" charset="0"/>
              </a:rPr>
              <a:t>да ћете и у наредним годинама бити спремни да се одазовете позиву да заједно планирамо развој наше општине и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самим тим   унапредимо  учешће јавности у том 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процесу</a:t>
            </a:r>
            <a:endParaRPr lang="sr-Cyrl-RS" sz="5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sr-Cyrl-RS" sz="6400" i="1" dirty="0">
                <a:latin typeface="Times New Roman" pitchFamily="18" charset="0"/>
                <a:cs typeface="Times New Roman" pitchFamily="18" charset="0"/>
              </a:rPr>
              <a:t> Председник </a:t>
            </a:r>
            <a:r>
              <a:rPr lang="sr-Cyrl-RS" sz="6400" i="1" dirty="0" smtClean="0">
                <a:latin typeface="Times New Roman" pitchFamily="18" charset="0"/>
                <a:cs typeface="Times New Roman" pitchFamily="18" charset="0"/>
              </a:rPr>
              <a:t>општине</a:t>
            </a:r>
          </a:p>
          <a:p>
            <a:pPr marL="0" indent="0" algn="r">
              <a:buNone/>
            </a:pPr>
            <a:r>
              <a:rPr lang="sr-Cyrl-RS" sz="6400" i="1" dirty="0" smtClean="0">
                <a:latin typeface="Times New Roman" pitchFamily="18" charset="0"/>
                <a:cs typeface="Times New Roman" pitchFamily="18" charset="0"/>
              </a:rPr>
              <a:t>Горан Миљковић</a:t>
            </a:r>
            <a:endParaRPr lang="sr-Cyrl-RS" sz="6400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sr-Cyrl-RS" dirty="0"/>
          </a:p>
          <a:p>
            <a:pPr marL="0" indent="0" algn="r">
              <a:buNone/>
            </a:pPr>
            <a:endParaRPr lang="sr-Cyrl-RS" dirty="0">
              <a:solidFill>
                <a:srgbClr val="FF0000"/>
              </a:solidFill>
            </a:endParaRPr>
          </a:p>
          <a:p>
            <a:pPr marL="0" indent="0" algn="r">
              <a:buNone/>
            </a:pPr>
            <a:r>
              <a:rPr lang="sr-Cyrl-RS" dirty="0">
                <a:solidFill>
                  <a:srgbClr val="FF0000"/>
                </a:solidFill>
              </a:rPr>
              <a:t> </a:t>
            </a:r>
          </a:p>
          <a:p>
            <a:endParaRPr lang="sr-Cyrl-RS" dirty="0">
              <a:latin typeface="Times New Roman" pitchFamily="18" charset="0"/>
              <a:cs typeface="Times New Roman" pitchFamily="18" charset="0"/>
            </a:endParaRPr>
          </a:p>
          <a:p>
            <a:endParaRPr lang="sr-Cyrl-RS" dirty="0"/>
          </a:p>
          <a:p>
            <a:endParaRPr lang="sr-Latn-R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7617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sr-Cyrl-RS" sz="3000" b="1" i="1" dirty="0">
                <a:solidFill>
                  <a:schemeClr val="accent1">
                    <a:lumMod val="75000"/>
                  </a:schemeClr>
                </a:solidFill>
              </a:rPr>
              <a:t>Буџет </a:t>
            </a:r>
            <a:r>
              <a:rPr lang="sr-Cyrl-RS" sz="3000" b="1" i="1" dirty="0" smtClean="0">
                <a:solidFill>
                  <a:schemeClr val="accent1">
                    <a:lumMod val="75000"/>
                  </a:schemeClr>
                </a:solidFill>
              </a:rPr>
              <a:t>општине </a:t>
            </a:r>
            <a:r>
              <a:rPr lang="sr-Cyrl-RS" sz="3000" b="1" i="1" dirty="0">
                <a:solidFill>
                  <a:schemeClr val="accent1">
                    <a:lumMod val="75000"/>
                  </a:schemeClr>
                </a:solidFill>
              </a:rPr>
              <a:t>– од плана до реализације</a:t>
            </a:r>
            <a:endParaRPr lang="en-US" sz="3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5C6FDEC-5142-4586-B190-1B2F0895762E}"/>
              </a:ext>
            </a:extLst>
          </p:cNvPr>
          <p:cNvSpPr/>
          <p:nvPr/>
        </p:nvSpPr>
        <p:spPr>
          <a:xfrm>
            <a:off x="304800" y="1143000"/>
            <a:ext cx="8492686" cy="5524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dirty="0">
                <a:latin typeface="Times New Roman" pitchFamily="18" charset="0"/>
                <a:cs typeface="Times New Roman" pitchFamily="18" charset="0"/>
              </a:rPr>
              <a:t>БУЏЕТ </a:t>
            </a:r>
            <a:r>
              <a:rPr lang="sr-Cyrl-RS" sz="17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штине </a:t>
            </a:r>
            <a:r>
              <a:rPr lang="sr-Cyrl-RS" sz="1700" dirty="0">
                <a:latin typeface="Times New Roman" pitchFamily="18" charset="0"/>
                <a:cs typeface="Times New Roman" pitchFamily="18" charset="0"/>
              </a:rPr>
              <a:t>је правни документ који утврђује план прихода и примања и расхода и издатака града за буџетску, односно календарску годину.</a:t>
            </a:r>
          </a:p>
          <a:p>
            <a:pPr algn="just"/>
            <a:endParaRPr lang="en-US" sz="11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1700" dirty="0">
                <a:latin typeface="Times New Roman" pitchFamily="18" charset="0"/>
                <a:cs typeface="Times New Roman" pitchFamily="18" charset="0"/>
              </a:rPr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1700" dirty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општинског </a:t>
            </a:r>
            <a:r>
              <a:rPr lang="sr-Cyrl-RS" sz="1700" dirty="0">
                <a:latin typeface="Times New Roman" pitchFamily="18" charset="0"/>
                <a:cs typeface="Times New Roman" pitchFamily="18" charset="0"/>
              </a:rPr>
              <a:t>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Председник </a:t>
            </a:r>
            <a:r>
              <a:rPr lang="sr-Cyrl-RS" sz="1700" dirty="0">
                <a:latin typeface="Times New Roman" pitchFamily="18" charset="0"/>
                <a:cs typeface="Times New Roman" pitchFamily="18" charset="0"/>
              </a:rPr>
              <a:t>општине и локална управа спроводе </a:t>
            </a: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општинску </a:t>
            </a:r>
            <a:r>
              <a:rPr lang="sr-Cyrl-RS" sz="1700" dirty="0">
                <a:latin typeface="Times New Roman" pitchFamily="18" charset="0"/>
                <a:cs typeface="Times New Roman" pitchFamily="18" charset="0"/>
              </a:rPr>
              <a:t>политику, а главна полуга те политике и развоја је управо буџет </a:t>
            </a: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општине</a:t>
            </a:r>
            <a:r>
              <a:rPr lang="sr-Cyrl-RS" sz="17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1700" dirty="0">
                <a:latin typeface="Times New Roman" pitchFamily="18" charset="0"/>
                <a:cs typeface="Times New Roman" pitchFamily="18" charset="0"/>
              </a:rPr>
              <a:t>Приликом дефинисања овог, за </a:t>
            </a: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општину Бела Паланка најважнијег </a:t>
            </a:r>
            <a:r>
              <a:rPr lang="sr-Cyrl-RS" sz="1700" dirty="0">
                <a:latin typeface="Times New Roman" pitchFamily="18" charset="0"/>
                <a:cs typeface="Times New Roman" pitchFamily="18" charset="0"/>
              </a:rPr>
              <a:t>документа, </a:t>
            </a: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руководили смо </a:t>
            </a:r>
            <a:r>
              <a:rPr lang="sr-Cyrl-RS" sz="1700" dirty="0">
                <a:latin typeface="Times New Roman" pitchFamily="18" charset="0"/>
                <a:cs typeface="Times New Roman" pitchFamily="18" charset="0"/>
              </a:rPr>
              <a:t>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1700" dirty="0">
                <a:latin typeface="Times New Roman" pitchFamily="18" charset="0"/>
                <a:cs typeface="Times New Roman" pitchFamily="18" charset="0"/>
              </a:rPr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 </a:t>
            </a:r>
          </a:p>
          <a:p>
            <a:pPr algn="just"/>
            <a:endParaRPr lang="sr-Cyrl-RS" sz="1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1700" dirty="0">
                <a:latin typeface="Times New Roman" pitchFamily="18" charset="0"/>
                <a:cs typeface="Times New Roman" pitchFamily="18" charset="0"/>
              </a:rPr>
              <a:t>Током извршења буџета може доћи до одступања од планираног услед непредвиђених околности или реализације прихода у мањем обиму од иницијално планираних што последично утиче на финансирање планираних активности и пројеката. </a:t>
            </a:r>
          </a:p>
          <a:p>
            <a:pPr algn="just"/>
            <a:endParaRPr lang="en-US" sz="1700" dirty="0"/>
          </a:p>
        </p:txBody>
      </p:sp>
    </p:spTree>
    <p:extLst>
      <p:ext uri="{BB962C8B-B14F-4D97-AF65-F5344CB8AC3E}">
        <p14:creationId xmlns="" xmlns:p14="http://schemas.microsoft.com/office/powerpoint/2010/main" val="4188279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="" xmlns:a16="http://schemas.microsoft.com/office/drawing/2014/main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265" y="0"/>
            <a:ext cx="7914849" cy="625474"/>
          </a:xfrm>
        </p:spPr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29704353"/>
              </p:ext>
            </p:extLst>
          </p:nvPr>
        </p:nvGraphicFramePr>
        <p:xfrm>
          <a:off x="381000" y="533400"/>
          <a:ext cx="8534400" cy="6122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4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91882">
                <a:tc>
                  <a:txBody>
                    <a:bodyPr/>
                    <a:lstStyle/>
                    <a:p>
                      <a:r>
                        <a:rPr lang="sr-Cyrl-RS" sz="2000" dirty="0"/>
                        <a:t>Директни буџетски корисници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06926">
                <a:tc>
                  <a:txBody>
                    <a:bodyPr/>
                    <a:lstStyle/>
                    <a:p>
                      <a:pPr algn="just" defTabSz="209550">
                        <a:spcBef>
                          <a:spcPts val="0"/>
                        </a:spcBef>
                        <a:buFontTx/>
                        <a:buNone/>
                      </a:pPr>
                      <a:r>
                        <a:rPr lang="sr-Cyrl-RS" altLang="en-US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Скупштина општине</a:t>
                      </a:r>
                    </a:p>
                    <a:p>
                      <a:pPr algn="just" defTabSz="209550">
                        <a:spcBef>
                          <a:spcPts val="0"/>
                        </a:spcBef>
                        <a:buFontTx/>
                        <a:buNone/>
                      </a:pPr>
                      <a:r>
                        <a:rPr lang="sr-Cyrl-RS" altLang="en-US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Председник</a:t>
                      </a:r>
                      <a:r>
                        <a:rPr lang="sr-Cyrl-RS" altLang="en-US" sz="24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општине</a:t>
                      </a:r>
                    </a:p>
                    <a:p>
                      <a:pPr algn="just" defTabSz="209550">
                        <a:spcBef>
                          <a:spcPts val="0"/>
                        </a:spcBef>
                        <a:buFontTx/>
                        <a:buNone/>
                      </a:pPr>
                      <a:r>
                        <a:rPr lang="sr-Cyrl-RS" altLang="en-US" sz="24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Општинско веће</a:t>
                      </a:r>
                    </a:p>
                    <a:p>
                      <a:pPr algn="just" defTabSz="209550">
                        <a:spcBef>
                          <a:spcPts val="0"/>
                        </a:spcBef>
                        <a:buFontTx/>
                        <a:buNone/>
                      </a:pPr>
                      <a:r>
                        <a:rPr lang="sr-Cyrl-RS" altLang="en-US" sz="24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Општинска управа</a:t>
                      </a:r>
                      <a:endParaRPr lang="sr-Cyrl-RS" altLang="en-US" sz="2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1882">
                <a:tc>
                  <a:txBody>
                    <a:bodyPr/>
                    <a:lstStyle/>
                    <a:p>
                      <a:r>
                        <a:rPr lang="sr-Cyrl-RS" sz="20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Индиректни буџетски корисници</a:t>
                      </a:r>
                      <a:endParaRPr lang="en-US" sz="20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09732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МЕСНЕ ЗАЈЕДНИЦЕ 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ТУРИСТИЧКА ОРГАНИЗАЦИЈА БЕЛА ПАЛАНКА 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УСТАНОВА КУЛТУРЕ " РЕМИЗИЈАНА" 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НАРОДНА БИБЛИОТЕКА "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Вук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Караџић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 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СПОРТСКИ ЦЕНТАР "БАЊИЦА" 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ПРЕДШКОЛСКА УСТАНОВА </a:t>
                      </a:r>
                      <a:r>
                        <a:rPr lang="sr-Cyrl-R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„Драгица Лаловић“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ct val="20000"/>
                        </a:spcBef>
                      </a:pPr>
                      <a:endParaRPr lang="ru-RU" altLang="en-US" sz="1400" dirty="0"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4157">
                <a:tc>
                  <a:txBody>
                    <a:bodyPr/>
                    <a:lstStyle/>
                    <a:p>
                      <a:r>
                        <a:rPr lang="ru-RU" altLang="en-US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Остали корисници буџетских средстава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141421">
                <a:tc>
                  <a:txBody>
                    <a:bodyPr/>
                    <a:lstStyle/>
                    <a:p>
                      <a:pPr>
                        <a:spcBef>
                          <a:spcPct val="20000"/>
                        </a:spcBef>
                      </a:pPr>
                      <a:r>
                        <a:rPr lang="ru-RU" altLang="en-US" sz="1400" dirty="0" smtClean="0">
                          <a:cs typeface="Calibri" panose="020F0502020204030204" pitchFamily="34" charset="0"/>
                        </a:rPr>
                        <a:t>Основне и средња школа</a:t>
                      </a:r>
                    </a:p>
                    <a:p>
                      <a:pPr>
                        <a:spcBef>
                          <a:spcPct val="20000"/>
                        </a:spcBef>
                      </a:pPr>
                      <a:r>
                        <a:rPr lang="ru-RU" altLang="en-US" sz="1400" dirty="0" smtClean="0">
                          <a:cs typeface="Calibri" panose="020F0502020204030204" pitchFamily="34" charset="0"/>
                        </a:rPr>
                        <a:t>Дом здравља</a:t>
                      </a:r>
                    </a:p>
                    <a:p>
                      <a:pPr>
                        <a:spcBef>
                          <a:spcPct val="20000"/>
                        </a:spcBef>
                      </a:pPr>
                      <a:r>
                        <a:rPr lang="ru-RU" altLang="en-US" sz="1400" dirty="0" smtClean="0">
                          <a:cs typeface="Calibri" panose="020F0502020204030204" pitchFamily="34" charset="0"/>
                        </a:rPr>
                        <a:t>Центар за социјални рад</a:t>
                      </a:r>
                    </a:p>
                    <a:p>
                      <a:pPr>
                        <a:spcBef>
                          <a:spcPct val="20000"/>
                        </a:spcBef>
                      </a:pPr>
                      <a:r>
                        <a:rPr lang="ru-RU" altLang="en-US" sz="1400" dirty="0" smtClean="0">
                          <a:cs typeface="Calibri" panose="020F0502020204030204" pitchFamily="34" charset="0"/>
                        </a:rPr>
                        <a:t>Удружења и спортски клубови</a:t>
                      </a:r>
                      <a:endParaRPr lang="ru-RU" altLang="en-US" sz="1400" dirty="0"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703840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/>
          </a:bodyPr>
          <a:lstStyle/>
          <a:p>
            <a:r>
              <a:rPr lang="sr-Cyrl-RS" dirty="0"/>
              <a:t>Шта су приходи и примања буџета?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8172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dirty="0" smtClean="0"/>
              <a:t>План прихода </a:t>
            </a:r>
            <a:r>
              <a:rPr lang="sr-Cyrl-RS" dirty="0"/>
              <a:t>и примања</a:t>
            </a:r>
            <a:br>
              <a:rPr lang="sr-Cyrl-RS" dirty="0"/>
            </a:br>
            <a:r>
              <a:rPr lang="sr-Cyrl-RS" dirty="0"/>
              <a:t>буџета </a:t>
            </a:r>
            <a:r>
              <a:rPr lang="sr-Cyrl-RS" dirty="0" smtClean="0"/>
              <a:t>општине </a:t>
            </a:r>
            <a:r>
              <a:rPr lang="sr-Cyrl-RS" dirty="0"/>
              <a:t>- номинални износи</a:t>
            </a:r>
            <a:endParaRPr lang="sr-Latn-C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3958030591"/>
              </p:ext>
            </p:extLst>
          </p:nvPr>
        </p:nvGraphicFramePr>
        <p:xfrm>
          <a:off x="274638" y="1298575"/>
          <a:ext cx="8594725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1" y="445073"/>
            <a:ext cx="6248399" cy="576860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solid"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dirty="0"/>
              <a:t>Шта су расходи и издаци буџета?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/>
        </p:nvGraphicFramePr>
        <p:xfrm>
          <a:off x="457200" y="1129627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6028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1243</TotalTime>
  <Words>1120</Words>
  <Application>Microsoft Office PowerPoint</Application>
  <PresentationFormat>On-screen Show (4:3)</PresentationFormat>
  <Paragraphs>137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Грађански водич кроз одлуку о буџету општине  Бела Паланка за 2023. годину</vt:lpstr>
      <vt:lpstr>Садржај:</vt:lpstr>
      <vt:lpstr>Уводна реч</vt:lpstr>
      <vt:lpstr>Буџет општине – од плана до реализације</vt:lpstr>
      <vt:lpstr>Ко се финансира из буџета?</vt:lpstr>
      <vt:lpstr>Шта су приходи и примања буџета?</vt:lpstr>
      <vt:lpstr>План прихода и примања буџета општине - номинални износи</vt:lpstr>
      <vt:lpstr>Slide 8</vt:lpstr>
      <vt:lpstr>Slide 9</vt:lpstr>
      <vt:lpstr>Структура извршених расхода и издатака буџета општине - номинални износи</vt:lpstr>
      <vt:lpstr>Структура расхода и издатака план 2023  расходи за запослене 176,784,040   коришћење роба и услуга 216,492,000   отплата камата 7,600,000  субвенције 15,500,000   донације, дотације и трансфери  67,830,000   социјално осигурање и социјална заштита  16,500,000   остали расходи  69,057,000   капитални издаци 89,150,000   издаци за отплату главнице 28,500,000</vt:lpstr>
      <vt:lpstr>Преглед извршења по корисницима – номинални износи</vt:lpstr>
      <vt:lpstr>Slide 13</vt:lpstr>
      <vt:lpstr>ГРАФИЧКИ ПРИКАЗ НОСИОЦА БУЏЕТА ЗА 2023.ГОД</vt:lpstr>
      <vt:lpstr>Програмско буџетирање и његова примена у буџету општине Бела Паланка</vt:lpstr>
      <vt:lpstr>Захваљујемо Вам се што сте издвојили време и пажљиво прегледали презентацију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КОНСОЛИДОВАНИ ЗАВРШНИ РАЧУН БУЏЕТА ОПШТИНЕ ВЕЛИКО ГРАДИШТЕ ЗА 2014.ГОДИНУ</dc:title>
  <dc:creator>JPantic</dc:creator>
  <cp:lastModifiedBy>Windows User</cp:lastModifiedBy>
  <cp:revision>179</cp:revision>
  <cp:lastPrinted>2018-09-10T13:38:36Z</cp:lastPrinted>
  <dcterms:created xsi:type="dcterms:W3CDTF">2006-08-16T00:00:00Z</dcterms:created>
  <dcterms:modified xsi:type="dcterms:W3CDTF">2023-01-10T07:40:33Z</dcterms:modified>
</cp:coreProperties>
</file>