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m" ContentType="application/vnd.ms-excel.sheet.macroEnabled.12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27"/>
  </p:notesMasterIdLst>
  <p:sldIdLst>
    <p:sldId id="264" r:id="rId2"/>
    <p:sldId id="293" r:id="rId3"/>
    <p:sldId id="294" r:id="rId4"/>
    <p:sldId id="334" r:id="rId5"/>
    <p:sldId id="337" r:id="rId6"/>
    <p:sldId id="335" r:id="rId7"/>
    <p:sldId id="257" r:id="rId8"/>
    <p:sldId id="258" r:id="rId9"/>
    <p:sldId id="338" r:id="rId10"/>
    <p:sldId id="260" r:id="rId11"/>
    <p:sldId id="267" r:id="rId12"/>
    <p:sldId id="270" r:id="rId13"/>
    <p:sldId id="347" r:id="rId14"/>
    <p:sldId id="348" r:id="rId15"/>
    <p:sldId id="349" r:id="rId16"/>
    <p:sldId id="345" r:id="rId17"/>
    <p:sldId id="346" r:id="rId18"/>
    <p:sldId id="262" r:id="rId19"/>
    <p:sldId id="344" r:id="rId20"/>
    <p:sldId id="339" r:id="rId21"/>
    <p:sldId id="350" r:id="rId22"/>
    <p:sldId id="351" r:id="rId23"/>
    <p:sldId id="352" r:id="rId24"/>
    <p:sldId id="353" r:id="rId25"/>
    <p:sldId id="34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rjana Knezevic" initials="MK [2]" lastIdx="2" clrIdx="0">
    <p:extLst>
      <p:ext uri="{19B8F6BF-5375-455C-9EA6-DF929625EA0E}">
        <p15:presenceInfo xmlns:p15="http://schemas.microsoft.com/office/powerpoint/2012/main" userId="S::Mirjana.Knezevic@skgo.org::6463789b-ecc1-4883-a416-af264ccb14d7" providerId="AD"/>
      </p:ext>
    </p:extLst>
  </p:cmAuthor>
  <p:cmAuthor id="2" name="Milena Radomirovic" initials="MR" lastIdx="41" clrIdx="1">
    <p:extLst>
      <p:ext uri="{19B8F6BF-5375-455C-9EA6-DF929625EA0E}">
        <p15:presenceInfo xmlns:p15="http://schemas.microsoft.com/office/powerpoint/2012/main" userId="S::Milena.Radomirovic@skgo.org::57de70e3-22e2-44bb-b6ab-2fc82a5ff1af" providerId="AD"/>
      </p:ext>
    </p:extLst>
  </p:cmAuthor>
  <p:cmAuthor id="3" name="Ivan Milivojevic" initials="IM" lastIdx="2" clrIdx="2">
    <p:extLst>
      <p:ext uri="{19B8F6BF-5375-455C-9EA6-DF929625EA0E}">
        <p15:presenceInfo xmlns:p15="http://schemas.microsoft.com/office/powerpoint/2012/main" userId="S::Ivan.Milivojevic@skgo.org::a2163fa8-579e-451d-8269-186d0d38edc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46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9" autoAdjust="0"/>
    <p:restoredTop sz="86380" autoAdjust="0"/>
  </p:normalViewPr>
  <p:slideViewPr>
    <p:cSldViewPr>
      <p:cViewPr varScale="1">
        <p:scale>
          <a:sx n="76" d="100"/>
          <a:sy n="76" d="100"/>
        </p:scale>
        <p:origin x="1085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Start%20MAC.app\SA%20HARD%20DISKA%2021.07.2021\ZaSonju\BUDZET%202022\KORISNICI%20BUDZET%202022\ODLUKA%20BUDZET%202022%20GOD%20ZA%20SEDNICE%2002.12\Prilog%202%20-%20Tabele%20i%20grafici%202022.god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Start%20MAC.app\SA%20HARD%20DISKA%2021.07.2021\ZaSonju\BUDZET%202023\fpirc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/>
              <c:tx>
                <c:rich>
                  <a:bodyPr/>
                  <a:lstStyle/>
                  <a:p>
                    <a:fld id="{AE713E7B-C66A-4ED6-B6E9-CD9A669FA774}" type="CATEGORYNAME">
                      <a:rPr lang="sr-Cyrl-RS"/>
                      <a:pPr/>
                      <a:t>[CATEGORY NAME]</a:t>
                    </a:fld>
                    <a:r>
                      <a:rPr lang="sr-Cyrl-RS" baseline="0"/>
                      <a:t>
</a:t>
                    </a:r>
                    <a:r>
                      <a:rPr lang="sr-Cyrl-RS" baseline="0" smtClean="0"/>
                      <a:t>2.</a:t>
                    </a:r>
                    <a:fld id="{0D5D016D-E0EC-47C1-A0C3-456FF45C8CA4}" type="PERCENTAGE">
                      <a:rPr lang="sr-Cyrl-RS" baseline="0" smtClean="0"/>
                      <a:pPr/>
                      <a:t>[PERCENTAGE]</a:t>
                    </a:fld>
                    <a:endParaRPr lang="sr-Cyrl-RS" baseline="0" smtClean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baseline="0" dirty="0" smtClean="0"/>
                      <a:t>O</a:t>
                    </a:r>
                    <a:r>
                      <a:rPr lang="sr-Cyrl-RS" baseline="0" dirty="0" smtClean="0"/>
                      <a:t>пштинска управа</a:t>
                    </a:r>
                    <a:r>
                      <a:rPr lang="sr-Cyrl-RS" baseline="0" dirty="0"/>
                      <a:t>
</a:t>
                    </a:r>
                    <a:r>
                      <a:rPr lang="sr-Cyrl-RS" baseline="0" dirty="0" smtClean="0"/>
                      <a:t>76</a:t>
                    </a:r>
                    <a:endParaRPr lang="sr-Cyrl-R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08BC8A59-0B27-46B6-979E-7B0D9CB3CDD4}" type="CATEGORYNAME">
                      <a:rPr lang="sr-Cyrl-RS"/>
                      <a:pPr/>
                      <a:t>[CATEGORY NAME]</a:t>
                    </a:fld>
                    <a:r>
                      <a:rPr lang="sr-Cyrl-RS" baseline="0" dirty="0"/>
                      <a:t>
</a:t>
                    </a:r>
                    <a:r>
                      <a:rPr lang="sr-Cyrl-RS" baseline="0" dirty="0" smtClean="0"/>
                      <a:t>4.3</a:t>
                    </a:r>
                  </a:p>
                  <a:p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7BB807B3-AAFB-4DBA-8399-B044E19C96A0}" type="CATEGORYNAME">
                      <a:rPr lang="sr-Cyrl-RS"/>
                      <a:pPr/>
                      <a:t>[CATEGORY NAME]</a:t>
                    </a:fld>
                    <a:r>
                      <a:rPr lang="sr-Cyrl-RS" baseline="0"/>
                      <a:t>
</a:t>
                    </a:r>
                    <a:r>
                      <a:rPr lang="sr-Cyrl-RS" baseline="0" smtClean="0"/>
                      <a:t>2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FCB3794A-C36A-4A1C-B1B6-0182414EB8E8}" type="CATEGORYNAME">
                      <a:rPr lang="sr-Cyrl-RS"/>
                      <a:pPr/>
                      <a:t>[CATEGORY NAME]</a:t>
                    </a:fld>
                    <a:r>
                      <a:rPr lang="sr-Cyrl-RS" baseline="0"/>
                      <a:t>
</a:t>
                    </a:r>
                    <a:r>
                      <a:rPr lang="sr-Cyrl-RS" baseline="0" smtClean="0"/>
                      <a:t>3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03A116DF-1C86-4FBA-B375-E980F7090635}" type="CATEGORYNAME">
                      <a:rPr lang="sr-Cyrl-RS"/>
                      <a:pPr/>
                      <a:t>[CATEGORY NAME]</a:t>
                    </a:fld>
                    <a:r>
                      <a:rPr lang="sr-Cyrl-RS" baseline="0"/>
                      <a:t>
</a:t>
                    </a:r>
                    <a:r>
                      <a:rPr lang="sr-Cyrl-RS" baseline="0" smtClean="0"/>
                      <a:t>5.6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fld id="{69D0DEE9-1D5D-4652-B378-E07394AC0034}" type="CATEGORYNAME">
                      <a:rPr lang="sr-Cyrl-RS"/>
                      <a:pPr/>
                      <a:t>[CATEGORY NAME]</a:t>
                    </a:fld>
                    <a:r>
                      <a:rPr lang="sr-Cyrl-RS" baseline="0"/>
                      <a:t>
</a:t>
                    </a:r>
                    <a:r>
                      <a:rPr lang="sr-Cyrl-RS" baseline="0" smtClean="0"/>
                      <a:t>8.5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'Извршење по корисницима '!$B$3:$B$16</c:f>
              <c:strCache>
                <c:ptCount val="14"/>
                <c:pt idx="0">
                  <c:v>Скупштина општине</c:v>
                </c:pt>
                <c:pt idx="1">
                  <c:v>Председник </c:v>
                </c:pt>
                <c:pt idx="2">
                  <c:v>Општинско веће</c:v>
                </c:pt>
                <c:pt idx="3">
                  <c:v>Општинскам управа</c:v>
                </c:pt>
                <c:pt idx="4">
                  <c:v>Месне заједнице</c:v>
                </c:pt>
                <c:pt idx="5">
                  <c:v>Центар за културу </c:v>
                </c:pt>
                <c:pt idx="6">
                  <c:v>Библиотека </c:v>
                </c:pt>
                <c:pt idx="7">
                  <c:v>Туристичка организација </c:v>
                </c:pt>
                <c:pt idx="8">
                  <c:v>Спортски центар </c:v>
                </c:pt>
                <c:pt idx="9">
                  <c:v>Предшколска установа </c:v>
                </c:pt>
                <c:pt idx="10">
                  <c:v>Центар за социјални рад </c:v>
                </c:pt>
                <c:pt idx="11">
                  <c:v>Здравствена установа</c:v>
                </c:pt>
                <c:pt idx="12">
                  <c:v>Основно образовање</c:v>
                </c:pt>
                <c:pt idx="13">
                  <c:v>Средње образовање</c:v>
                </c:pt>
              </c:strCache>
            </c:strRef>
          </c:cat>
          <c:val>
            <c:numRef>
              <c:f>'Извршење по корисницима '!$C$3:$C$16</c:f>
              <c:numCache>
                <c:formatCode>#,##0</c:formatCode>
                <c:ptCount val="14"/>
                <c:pt idx="0">
                  <c:v>16233000</c:v>
                </c:pt>
                <c:pt idx="1">
                  <c:v>6529000</c:v>
                </c:pt>
                <c:pt idx="2">
                  <c:v>7571000</c:v>
                </c:pt>
                <c:pt idx="3">
                  <c:v>181260000</c:v>
                </c:pt>
                <c:pt idx="4">
                  <c:v>7300000</c:v>
                </c:pt>
                <c:pt idx="5">
                  <c:v>33333700</c:v>
                </c:pt>
                <c:pt idx="6">
                  <c:v>14617000</c:v>
                </c:pt>
                <c:pt idx="7">
                  <c:v>9540000</c:v>
                </c:pt>
                <c:pt idx="8">
                  <c:v>39313000</c:v>
                </c:pt>
                <c:pt idx="9">
                  <c:v>52016000</c:v>
                </c:pt>
                <c:pt idx="10">
                  <c:v>13000000</c:v>
                </c:pt>
                <c:pt idx="11">
                  <c:v>18000000</c:v>
                </c:pt>
                <c:pt idx="12">
                  <c:v>16100000</c:v>
                </c:pt>
                <c:pt idx="13">
                  <c:v>5500000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B26-42A4-9432-47A15049E1EE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Sheet2!$B$3:$B$13</c:f>
              <c:strCache>
                <c:ptCount val="11"/>
                <c:pt idx="0">
                  <c:v>SKUPSTINA OPSTINE</c:v>
                </c:pt>
                <c:pt idx="1">
                  <c:v>PREDSEDNIK OPSTINE</c:v>
                </c:pt>
                <c:pt idx="2">
                  <c:v>OPSTINSKO VECE</c:v>
                </c:pt>
                <c:pt idx="3">
                  <c:v>OPSTINSKA UPRAVA</c:v>
                </c:pt>
                <c:pt idx="4">
                  <c:v>MESNE ZAJEDNICE</c:v>
                </c:pt>
                <c:pt idx="5">
                  <c:v>TURISTICKA ORGANIZACIJA</c:v>
                </c:pt>
                <c:pt idx="6">
                  <c:v>KULTURA</c:v>
                </c:pt>
                <c:pt idx="7">
                  <c:v>KULTURA-BIBLIOTEKA</c:v>
                </c:pt>
                <c:pt idx="8">
                  <c:v>SPORTSKI CENTAR</c:v>
                </c:pt>
                <c:pt idx="9">
                  <c:v>PREDSKOLSKA USTANOVA</c:v>
                </c:pt>
                <c:pt idx="10">
                  <c:v>IZVR[EWE BUXETA,BELA PALANKA</c:v>
                </c:pt>
              </c:strCache>
            </c:strRef>
          </c:cat>
          <c:val>
            <c:numRef>
              <c:f>Sheet2!$C$3:$C$13</c:f>
              <c:numCache>
                <c:formatCode>General</c:formatCode>
                <c:ptCount val="11"/>
              </c:numCache>
            </c:numRef>
          </c:val>
        </c:ser>
        <c:ser>
          <c:idx val="1"/>
          <c:order val="1"/>
          <c:invertIfNegative val="0"/>
          <c:cat>
            <c:strRef>
              <c:f>Sheet2!$B$3:$B$13</c:f>
              <c:strCache>
                <c:ptCount val="11"/>
                <c:pt idx="0">
                  <c:v>SKUPSTINA OPSTINE</c:v>
                </c:pt>
                <c:pt idx="1">
                  <c:v>PREDSEDNIK OPSTINE</c:v>
                </c:pt>
                <c:pt idx="2">
                  <c:v>OPSTINSKO VECE</c:v>
                </c:pt>
                <c:pt idx="3">
                  <c:v>OPSTINSKA UPRAVA</c:v>
                </c:pt>
                <c:pt idx="4">
                  <c:v>MESNE ZAJEDNICE</c:v>
                </c:pt>
                <c:pt idx="5">
                  <c:v>TURISTICKA ORGANIZACIJA</c:v>
                </c:pt>
                <c:pt idx="6">
                  <c:v>KULTURA</c:v>
                </c:pt>
                <c:pt idx="7">
                  <c:v>KULTURA-BIBLIOTEKA</c:v>
                </c:pt>
                <c:pt idx="8">
                  <c:v>SPORTSKI CENTAR</c:v>
                </c:pt>
                <c:pt idx="9">
                  <c:v>PREDSKOLSKA USTANOVA</c:v>
                </c:pt>
                <c:pt idx="10">
                  <c:v>IZVR[EWE BUXETA,BELA PALANKA</c:v>
                </c:pt>
              </c:strCache>
            </c:strRef>
          </c:cat>
          <c:val>
            <c:numRef>
              <c:f>Sheet2!$D$3:$D$13</c:f>
              <c:numCache>
                <c:formatCode>General</c:formatCode>
                <c:ptCount val="11"/>
              </c:numCache>
            </c:numRef>
          </c:val>
        </c:ser>
        <c:ser>
          <c:idx val="2"/>
          <c:order val="2"/>
          <c:invertIfNegative val="0"/>
          <c:cat>
            <c:strRef>
              <c:f>Sheet2!$B$3:$B$13</c:f>
              <c:strCache>
                <c:ptCount val="11"/>
                <c:pt idx="0">
                  <c:v>SKUPSTINA OPSTINE</c:v>
                </c:pt>
                <c:pt idx="1">
                  <c:v>PREDSEDNIK OPSTINE</c:v>
                </c:pt>
                <c:pt idx="2">
                  <c:v>OPSTINSKO VECE</c:v>
                </c:pt>
                <c:pt idx="3">
                  <c:v>OPSTINSKA UPRAVA</c:v>
                </c:pt>
                <c:pt idx="4">
                  <c:v>MESNE ZAJEDNICE</c:v>
                </c:pt>
                <c:pt idx="5">
                  <c:v>TURISTICKA ORGANIZACIJA</c:v>
                </c:pt>
                <c:pt idx="6">
                  <c:v>KULTURA</c:v>
                </c:pt>
                <c:pt idx="7">
                  <c:v>KULTURA-BIBLIOTEKA</c:v>
                </c:pt>
                <c:pt idx="8">
                  <c:v>SPORTSKI CENTAR</c:v>
                </c:pt>
                <c:pt idx="9">
                  <c:v>PREDSKOLSKA USTANOVA</c:v>
                </c:pt>
                <c:pt idx="10">
                  <c:v>IZVR[EWE BUXETA,BELA PALANKA</c:v>
                </c:pt>
              </c:strCache>
            </c:strRef>
          </c:cat>
          <c:val>
            <c:numRef>
              <c:f>Sheet2!$E$3:$E$13</c:f>
              <c:numCache>
                <c:formatCode>#,##0.00</c:formatCode>
                <c:ptCount val="11"/>
                <c:pt idx="0">
                  <c:v>16557000</c:v>
                </c:pt>
                <c:pt idx="1">
                  <c:v>6900000</c:v>
                </c:pt>
                <c:pt idx="2">
                  <c:v>8700000</c:v>
                </c:pt>
                <c:pt idx="3">
                  <c:v>475480000</c:v>
                </c:pt>
                <c:pt idx="4">
                  <c:v>9010000</c:v>
                </c:pt>
                <c:pt idx="5">
                  <c:v>14641040</c:v>
                </c:pt>
                <c:pt idx="6">
                  <c:v>36476000</c:v>
                </c:pt>
                <c:pt idx="7">
                  <c:v>14184000</c:v>
                </c:pt>
                <c:pt idx="8">
                  <c:v>49330000</c:v>
                </c:pt>
                <c:pt idx="9">
                  <c:v>60535000</c:v>
                </c:pt>
                <c:pt idx="10">
                  <c:v>691813040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4211264"/>
        <c:axId val="274218336"/>
      </c:barChart>
      <c:catAx>
        <c:axId val="2742112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74218336"/>
        <c:crosses val="autoZero"/>
        <c:auto val="1"/>
        <c:lblAlgn val="ctr"/>
        <c:lblOffset val="100"/>
        <c:noMultiLvlLbl val="0"/>
      </c:catAx>
      <c:valAx>
        <c:axId val="2742183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742112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Порески приходи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Cyrl-RS" b="1" dirty="0"/>
            <a:t>Донације и трансфери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sr-Cyrl-CS" sz="1400" b="1" i="1" dirty="0"/>
            <a:t>Донације</a:t>
          </a:r>
          <a:r>
            <a:rPr lang="sr-Cyrl-CS" sz="1400" b="1" dirty="0"/>
            <a:t> </a:t>
          </a:r>
          <a:r>
            <a:rPr lang="sr-Cyrl-CS" sz="14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dirty="0">
              <a:latin typeface="Calibri" panose="020F0502020204030204" pitchFamily="34" charset="0"/>
            </a:rPr>
            <a:t>Трансфери п</a:t>
          </a:r>
          <a:r>
            <a:rPr lang="ru-RU" altLang="en-US" sz="14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dirty="0">
              <a:latin typeface="Calibri" panose="020F0502020204030204" pitchFamily="34" charset="0"/>
            </a:rPr>
            <a:t>наменски (</a:t>
          </a:r>
          <a:r>
            <a:rPr lang="sr-Cyrl-RS" altLang="en-US" sz="14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dirty="0">
              <a:latin typeface="Calibri" panose="020F0502020204030204" pitchFamily="34" charset="0"/>
            </a:rPr>
            <a:t>ненаменски (</a:t>
          </a:r>
          <a:r>
            <a:rPr lang="sr-Cyrl-RS" altLang="en-US" sz="14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dirty="0">
              <a:latin typeface="Calibri" panose="020F0502020204030204" pitchFamily="34" charset="0"/>
            </a:rPr>
            <a:t> </a:t>
          </a:r>
          <a:r>
            <a:rPr lang="sr-Cyrl-RS" altLang="en-US" sz="1400" dirty="0">
              <a:latin typeface="Calibri" panose="020F0502020204030204" pitchFamily="34" charset="0"/>
            </a:rPr>
            <a:t>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Непорески приходи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Примања од продаје нефинансијске имовине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just"/>
          <a:r>
            <a:rPr lang="sr-Cyrl-RS" sz="14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града.</a:t>
          </a:r>
          <a:endParaRPr lang="en-US" sz="140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Примања од задуживања и  продаје финансијске имовине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just"/>
          <a:r>
            <a:rPr lang="sr-Cyrl-RS" sz="1400" b="0" i="0" dirty="0"/>
            <a:t>Примања од задуживања представљају приливе по основу примања од задуживања код пословних банака у земљи у корист нивоа градова. Примања од продаје финансијске имовине  представљају приливе по основу продаје домаћих акција и осталог капитала у корист нивоа градова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Пренета средства из ранијих година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sr-Cyrl-RS" altLang="en-US" sz="1400" dirty="0"/>
            <a:t> Представљају вишак прихода буџета града који нису потрошени у претходној  буџетској години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6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6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6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6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6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6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8ED36F3F-1036-46BF-B161-E2DF12D3DE49}" type="presOf" srcId="{A22D28D0-C0EE-4FAC-9411-A8A4995FB17B}" destId="{B43D6F8D-5103-4DCA-8971-053A6B7A987B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115F89EA-ED00-4FA2-833B-C468A17C77B1}" type="presOf" srcId="{0C844461-76DE-4FEA-A87D-23440AD6FC2E}" destId="{C6144CDB-22C1-4337-9F95-C3A522A707D1}" srcOrd="0" destOrd="0" presId="urn:diagrams.loki3.com/BracketList"/>
    <dgm:cxn modelId="{251C8748-D7D4-4EEA-9063-7D96C4DC6F5C}" type="presOf" srcId="{26EF48C7-6381-4355-B03F-DD441AE957C7}" destId="{EFAACCF6-3A6A-4536-89B0-F0A7C44F6BE1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1F4D2793-BD6E-4E71-BAB4-D6D0DEF19BD8}" type="presOf" srcId="{FE2BA0E8-81AC-463B-B498-EF464F5BCE06}" destId="{9893D59A-7FEC-486D-89C4-D28135F6121C}" srcOrd="0" destOrd="0" presId="urn:diagrams.loki3.com/BracketList"/>
    <dgm:cxn modelId="{281914F4-D8BC-495E-956B-3246AF2EC200}" type="presOf" srcId="{28888755-727E-436B-B2F2-DA7896544A65}" destId="{9312B733-3AEB-49F6-8245-08553BA2949B}" srcOrd="0" destOrd="0" presId="urn:diagrams.loki3.com/BracketList"/>
    <dgm:cxn modelId="{D9B9A5A4-110B-45CC-94E0-BB7998BBACA2}" type="presOf" srcId="{4B4A2A45-FFA7-47F5-A99D-A2DFD7698107}" destId="{9A05939C-6B40-4C32-897A-4A6DC3E71E5B}" srcOrd="0" destOrd="0" presId="urn:diagrams.loki3.com/BracketList"/>
    <dgm:cxn modelId="{DFBD7A21-0954-4B7F-903E-719597804F28}" type="presOf" srcId="{6B14159D-5902-471E-9F91-CEA86CA18597}" destId="{FFFD7BD8-195B-4FA4-9414-4F4C582F5570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8BFB5925-EDE0-45E3-91ED-A6C1C76B091F}" type="presOf" srcId="{EEA47F19-311D-44B3-AAA4-35C98BD4844B}" destId="{EFEB1020-9C17-48DC-BBE0-54FA743F9F75}" srcOrd="0" destOrd="0" presId="urn:diagrams.loki3.com/BracketList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8120EF99-E00F-4494-BFCA-8749C1115436}" type="presOf" srcId="{E055884F-7426-4921-A0E5-9CA56A76B49A}" destId="{CCB8139E-CA19-491D-9FCD-6BF28923C725}" srcOrd="0" destOrd="0" presId="urn:diagrams.loki3.com/BracketList"/>
    <dgm:cxn modelId="{823A3D95-6E18-4348-AF5D-F5A67ED1D5F5}" type="presOf" srcId="{E1AD8724-28DC-48C5-B75E-B0D1F33E6279}" destId="{939B76D1-BB33-4E50-9ECD-839FB5787B95}" srcOrd="0" destOrd="0" presId="urn:diagrams.loki3.com/BracketList"/>
    <dgm:cxn modelId="{D180D9DF-1134-4034-82CB-2A5DE44386F2}" type="presOf" srcId="{E1B79EE1-1157-4302-AB0B-8FEDC81165FD}" destId="{F40D94EA-52E0-4740-A924-EAF350BDF213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89B8D35F-AF1C-4B87-9F0F-C836A969D035}" type="presOf" srcId="{92FD0664-EE76-4121-BE7B-68FC1EE5F4D7}" destId="{C6BA9D27-2D60-4BA7-98A9-E18E57FDB6CB}" srcOrd="0" destOrd="0" presId="urn:diagrams.loki3.com/BracketList"/>
    <dgm:cxn modelId="{8DF7604E-D30B-4D29-A714-BF4C67282722}" type="presOf" srcId="{D45E583C-4AAD-40D2-9D24-9A0A68141567}" destId="{7BB6658A-32E0-42C7-B82A-240BF45CF27D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B7765B4B-3A56-44DA-A61A-BC91C1B2CD92}" type="presParOf" srcId="{EFEB1020-9C17-48DC-BBE0-54FA743F9F75}" destId="{98695426-23ED-40C0-90A1-2BB445DEBC64}" srcOrd="0" destOrd="0" presId="urn:diagrams.loki3.com/BracketList"/>
    <dgm:cxn modelId="{650939A6-4DCE-4ADE-8427-581667267FF1}" type="presParOf" srcId="{98695426-23ED-40C0-90A1-2BB445DEBC64}" destId="{C6144CDB-22C1-4337-9F95-C3A522A707D1}" srcOrd="0" destOrd="0" presId="urn:diagrams.loki3.com/BracketList"/>
    <dgm:cxn modelId="{F1F46CE7-FD58-4A44-AEB3-B7CF9016B3FE}" type="presParOf" srcId="{98695426-23ED-40C0-90A1-2BB445DEBC64}" destId="{02385D1D-92EB-445D-B736-940004751C79}" srcOrd="1" destOrd="0" presId="urn:diagrams.loki3.com/BracketList"/>
    <dgm:cxn modelId="{BA7D6B3B-5D9E-4C81-B55B-17C7FF656DD1}" type="presParOf" srcId="{98695426-23ED-40C0-90A1-2BB445DEBC64}" destId="{99D36636-E395-439F-A79A-29C0BFB6F7E4}" srcOrd="2" destOrd="0" presId="urn:diagrams.loki3.com/BracketList"/>
    <dgm:cxn modelId="{DD0BCBFF-BBEC-4842-8BD0-69E0482A8A5D}" type="presParOf" srcId="{98695426-23ED-40C0-90A1-2BB445DEBC64}" destId="{7BB6658A-32E0-42C7-B82A-240BF45CF27D}" srcOrd="3" destOrd="0" presId="urn:diagrams.loki3.com/BracketList"/>
    <dgm:cxn modelId="{4964A35B-6C40-40AD-B7B1-5D2E89D5DA80}" type="presParOf" srcId="{EFEB1020-9C17-48DC-BBE0-54FA743F9F75}" destId="{5B3CB043-7A92-47E9-A4C4-39EC715F2552}" srcOrd="1" destOrd="0" presId="urn:diagrams.loki3.com/BracketList"/>
    <dgm:cxn modelId="{889255DA-5A06-49AC-A4DE-274F698CE31F}" type="presParOf" srcId="{EFEB1020-9C17-48DC-BBE0-54FA743F9F75}" destId="{D9DF5E9A-39D4-44B7-A326-58B07A05D91E}" srcOrd="2" destOrd="0" presId="urn:diagrams.loki3.com/BracketList"/>
    <dgm:cxn modelId="{66616344-0F81-4C8B-A612-62ABB18E35B2}" type="presParOf" srcId="{D9DF5E9A-39D4-44B7-A326-58B07A05D91E}" destId="{F40D94EA-52E0-4740-A924-EAF350BDF213}" srcOrd="0" destOrd="0" presId="urn:diagrams.loki3.com/BracketList"/>
    <dgm:cxn modelId="{966417CE-B4CC-43EB-BD9C-FAA413F07783}" type="presParOf" srcId="{D9DF5E9A-39D4-44B7-A326-58B07A05D91E}" destId="{0E930D30-96BC-4D43-B65A-EE88C46DBE48}" srcOrd="1" destOrd="0" presId="urn:diagrams.loki3.com/BracketList"/>
    <dgm:cxn modelId="{184456A8-0DCB-410C-8333-1C4A825EB6CF}" type="presParOf" srcId="{D9DF5E9A-39D4-44B7-A326-58B07A05D91E}" destId="{5831BF15-ED1F-4BD5-857B-18B8E573D9AB}" srcOrd="2" destOrd="0" presId="urn:diagrams.loki3.com/BracketList"/>
    <dgm:cxn modelId="{FF00F67A-0B7D-42A4-9138-641F29DDB4E6}" type="presParOf" srcId="{D9DF5E9A-39D4-44B7-A326-58B07A05D91E}" destId="{C6BA9D27-2D60-4BA7-98A9-E18E57FDB6CB}" srcOrd="3" destOrd="0" presId="urn:diagrams.loki3.com/BracketList"/>
    <dgm:cxn modelId="{F02F1A56-B00E-496F-99C9-16B2EBC52F2A}" type="presParOf" srcId="{EFEB1020-9C17-48DC-BBE0-54FA743F9F75}" destId="{5A002753-9FCA-4DC5-B8A6-1F7632BDDE58}" srcOrd="3" destOrd="0" presId="urn:diagrams.loki3.com/BracketList"/>
    <dgm:cxn modelId="{BF142181-0E78-47F3-89D0-CB77D521E800}" type="presParOf" srcId="{EFEB1020-9C17-48DC-BBE0-54FA743F9F75}" destId="{9709DCCB-B8A8-47BC-A303-F9EC41DA889E}" srcOrd="4" destOrd="0" presId="urn:diagrams.loki3.com/BracketList"/>
    <dgm:cxn modelId="{01633639-78E8-48DA-9DC6-A697796EC268}" type="presParOf" srcId="{9709DCCB-B8A8-47BC-A303-F9EC41DA889E}" destId="{CCB8139E-CA19-491D-9FCD-6BF28923C725}" srcOrd="0" destOrd="0" presId="urn:diagrams.loki3.com/BracketList"/>
    <dgm:cxn modelId="{DF0129F7-97D3-4359-A40A-95D1ECFD9965}" type="presParOf" srcId="{9709DCCB-B8A8-47BC-A303-F9EC41DA889E}" destId="{14D1633C-A097-4A5A-8269-B04E98857E56}" srcOrd="1" destOrd="0" presId="urn:diagrams.loki3.com/BracketList"/>
    <dgm:cxn modelId="{93CFFC9F-AE55-44B4-86EC-5A84B1045DD9}" type="presParOf" srcId="{9709DCCB-B8A8-47BC-A303-F9EC41DA889E}" destId="{82B38D6F-2AA7-4339-A71D-28AA55699178}" srcOrd="2" destOrd="0" presId="urn:diagrams.loki3.com/BracketList"/>
    <dgm:cxn modelId="{6D011252-ED7E-4AD6-AD0F-BFA3CBA89E7B}" type="presParOf" srcId="{9709DCCB-B8A8-47BC-A303-F9EC41DA889E}" destId="{FFFD7BD8-195B-4FA4-9414-4F4C582F5570}" srcOrd="3" destOrd="0" presId="urn:diagrams.loki3.com/BracketList"/>
    <dgm:cxn modelId="{5BEA2EA7-A0B5-435C-9DE9-5FEB8B7DDE10}" type="presParOf" srcId="{EFEB1020-9C17-48DC-BBE0-54FA743F9F75}" destId="{D3A122A3-FC4C-4845-B4FF-0E74CF3D50D3}" srcOrd="5" destOrd="0" presId="urn:diagrams.loki3.com/BracketList"/>
    <dgm:cxn modelId="{00BC571F-8C88-440A-8B54-11BB4872DC98}" type="presParOf" srcId="{EFEB1020-9C17-48DC-BBE0-54FA743F9F75}" destId="{CCB5FDA4-BEC8-4CA1-835A-2A3BEEBEC456}" srcOrd="6" destOrd="0" presId="urn:diagrams.loki3.com/BracketList"/>
    <dgm:cxn modelId="{9301E3C0-435D-45C5-82F4-4B23E48CEE94}" type="presParOf" srcId="{CCB5FDA4-BEC8-4CA1-835A-2A3BEEBEC456}" destId="{9312B733-3AEB-49F6-8245-08553BA2949B}" srcOrd="0" destOrd="0" presId="urn:diagrams.loki3.com/BracketList"/>
    <dgm:cxn modelId="{3A51EEA8-A88D-453E-9F39-56E162C27441}" type="presParOf" srcId="{CCB5FDA4-BEC8-4CA1-835A-2A3BEEBEC456}" destId="{435AB433-2559-485A-A03D-C32F36288071}" srcOrd="1" destOrd="0" presId="urn:diagrams.loki3.com/BracketList"/>
    <dgm:cxn modelId="{987E1745-439A-4053-B59B-62C6F2641425}" type="presParOf" srcId="{CCB5FDA4-BEC8-4CA1-835A-2A3BEEBEC456}" destId="{C13B9160-72D5-46E0-A1C0-91E8634DFAE2}" srcOrd="2" destOrd="0" presId="urn:diagrams.loki3.com/BracketList"/>
    <dgm:cxn modelId="{32D17587-4C1E-4A75-A957-7048770D8765}" type="presParOf" srcId="{CCB5FDA4-BEC8-4CA1-835A-2A3BEEBEC456}" destId="{9893D59A-7FEC-486D-89C4-D28135F6121C}" srcOrd="3" destOrd="0" presId="urn:diagrams.loki3.com/BracketList"/>
    <dgm:cxn modelId="{63FBC207-995C-4A06-8C8E-EFECB1D3D019}" type="presParOf" srcId="{EFEB1020-9C17-48DC-BBE0-54FA743F9F75}" destId="{A421D242-ABBF-45EB-97FD-83930430328F}" srcOrd="7" destOrd="0" presId="urn:diagrams.loki3.com/BracketList"/>
    <dgm:cxn modelId="{893595AA-F8BA-4BCE-BB5A-2C6457A713CF}" type="presParOf" srcId="{EFEB1020-9C17-48DC-BBE0-54FA743F9F75}" destId="{F0DED400-B200-4EA2-AB34-CCFF58E07A6E}" srcOrd="8" destOrd="0" presId="urn:diagrams.loki3.com/BracketList"/>
    <dgm:cxn modelId="{490AC940-4812-4E88-A527-688EBE51BCA3}" type="presParOf" srcId="{F0DED400-B200-4EA2-AB34-CCFF58E07A6E}" destId="{EFAACCF6-3A6A-4536-89B0-F0A7C44F6BE1}" srcOrd="0" destOrd="0" presId="urn:diagrams.loki3.com/BracketList"/>
    <dgm:cxn modelId="{5CAB86FB-5842-4306-A275-37A2A9C4BE39}" type="presParOf" srcId="{F0DED400-B200-4EA2-AB34-CCFF58E07A6E}" destId="{6497CA82-45EE-4BD1-AEB4-CC3961FBFB74}" srcOrd="1" destOrd="0" presId="urn:diagrams.loki3.com/BracketList"/>
    <dgm:cxn modelId="{65F48182-66D2-4DD0-8B05-404C6DAE41FE}" type="presParOf" srcId="{F0DED400-B200-4EA2-AB34-CCFF58E07A6E}" destId="{CD7548DD-1E84-4DA7-B1D0-28F3E4EBFF82}" srcOrd="2" destOrd="0" presId="urn:diagrams.loki3.com/BracketList"/>
    <dgm:cxn modelId="{6E0FF432-AEFC-48D9-B985-9561BA0B8055}" type="presParOf" srcId="{F0DED400-B200-4EA2-AB34-CCFF58E07A6E}" destId="{9A05939C-6B40-4C32-897A-4A6DC3E71E5B}" srcOrd="3" destOrd="0" presId="urn:diagrams.loki3.com/BracketList"/>
    <dgm:cxn modelId="{EF62CBB2-2B7B-41BB-8F35-343260135FB5}" type="presParOf" srcId="{EFEB1020-9C17-48DC-BBE0-54FA743F9F75}" destId="{569EA799-9807-4770-B698-79D3EF79120B}" srcOrd="9" destOrd="0" presId="urn:diagrams.loki3.com/BracketList"/>
    <dgm:cxn modelId="{F4ED7469-70B0-48E9-BF3F-5A034A7C37CC}" type="presParOf" srcId="{EFEB1020-9C17-48DC-BBE0-54FA743F9F75}" destId="{2B991069-479A-498A-AF83-5B33CD9F12C6}" srcOrd="10" destOrd="0" presId="urn:diagrams.loki3.com/BracketList"/>
    <dgm:cxn modelId="{C1A76106-A07D-4484-AE1E-15E1C2CE261B}" type="presParOf" srcId="{2B991069-479A-498A-AF83-5B33CD9F12C6}" destId="{939B76D1-BB33-4E50-9ECD-839FB5787B95}" srcOrd="0" destOrd="0" presId="urn:diagrams.loki3.com/BracketList"/>
    <dgm:cxn modelId="{5AF11D11-E81D-4713-80C8-BC9D36FFBD68}" type="presParOf" srcId="{2B991069-479A-498A-AF83-5B33CD9F12C6}" destId="{7845F59F-6101-48DE-ABCC-EC5351843F5B}" srcOrd="1" destOrd="0" presId="urn:diagrams.loki3.com/BracketList"/>
    <dgm:cxn modelId="{9C218860-E317-4ABA-89D1-A824BF633DBA}" type="presParOf" srcId="{2B991069-479A-498A-AF83-5B33CD9F12C6}" destId="{8DC06B04-AA78-4007-96F1-AC66800E204E}" srcOrd="2" destOrd="0" presId="urn:diagrams.loki3.com/BracketList"/>
    <dgm:cxn modelId="{89E6D793-9C9E-4883-9ED8-0E1645F7472D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Расходи за запослене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chemeClr val="tx2">
            <a:lumMod val="75000"/>
          </a:schemeClr>
        </a:solidFill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sr-Cyrl-RS" sz="1400" b="1" dirty="0"/>
            <a:t>Расходи за запослене </a:t>
          </a:r>
          <a:r>
            <a:rPr lang="sr-Cyrl-RS" sz="1400" dirty="0"/>
            <a:t>представљају све трошкове за запослене, како у управи тако и код буџетских корисника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Cyrl-RS" b="1" dirty="0"/>
            <a:t>Коришћење роба и услуга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Коришћење роба и услуга </a:t>
          </a:r>
          <a:r>
            <a:rPr lang="sr-Cyrl-RS" sz="14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Дотације и трансфери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gradFill flip="none" rotWithShape="0">
          <a:gsLst>
            <a:gs pos="0">
              <a:schemeClr val="accent2">
                <a:lumMod val="60000"/>
                <a:lumOff val="40000"/>
                <a:shade val="30000"/>
                <a:satMod val="115000"/>
              </a:schemeClr>
            </a:gs>
            <a:gs pos="50000">
              <a:schemeClr val="accent2">
                <a:lumMod val="60000"/>
                <a:lumOff val="40000"/>
                <a:shade val="67500"/>
                <a:satMod val="115000"/>
              </a:schemeClr>
            </a:gs>
            <a:gs pos="100000">
              <a:schemeClr val="accent2">
                <a:lumMod val="60000"/>
                <a:lumOff val="4000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pPr algn="just"/>
          <a:r>
            <a:rPr lang="sr-Cyrl-RS" sz="1400" b="1" dirty="0"/>
            <a:t>Дотације и трансфери </a:t>
          </a:r>
          <a:r>
            <a:rPr lang="sr-Cyrl-RS" sz="1400" dirty="0"/>
            <a:t>су трошкови које локална самоуправа </a:t>
          </a:r>
          <a:r>
            <a:rPr lang="ru-RU" sz="14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dirty="0"/>
            <a:t> као што су школе, центар за социјални рад, дом здравља.</a:t>
          </a:r>
          <a:r>
            <a:rPr lang="en-US" sz="1400" dirty="0"/>
            <a:t> </a:t>
          </a: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Остали расходи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pPr algn="just"/>
          <a:r>
            <a:rPr lang="sr-Cyrl-RS" sz="1400" b="1" dirty="0"/>
            <a:t>Остали расходи </a:t>
          </a:r>
          <a:r>
            <a:rPr lang="sr-Cyrl-RS" sz="1400" dirty="0"/>
            <a:t>обухватају дотације невладиним организацијама, порезе, таксе, новчане казне.</a:t>
          </a:r>
          <a:endParaRPr lang="en-US" sz="1400" dirty="0"/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Субвенције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ru-RU" sz="1400" b="1" dirty="0"/>
            <a:t>Субвенције</a:t>
          </a:r>
          <a:r>
            <a:rPr lang="ru-RU" sz="1400" dirty="0"/>
            <a:t> сe одобравају за функционисање међумесног превоза и  пољопривредним произвођачима. 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Социјална заштита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rgbClr val="CE46AA"/>
        </a:solidFill>
      </dgm:spPr>
      <dgm:t>
        <a:bodyPr/>
        <a:lstStyle/>
        <a:p>
          <a:pPr algn="just"/>
          <a:r>
            <a:rPr lang="sr-Cyrl-RS" sz="1400" b="1" dirty="0"/>
            <a:t>Социјална заштита </a:t>
          </a:r>
          <a:r>
            <a:rPr lang="sr-Cyrl-RS" sz="1400" dirty="0"/>
            <a:t>обухвата све трошкове исплате социјалне помоћи за различите категорије грађана.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Cyrl-RS" b="1" dirty="0"/>
            <a:t>Буџетска резерва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/>
      <dgm:spPr>
        <a:solidFill>
          <a:srgbClr val="C00000"/>
        </a:solidFill>
      </dgm:spPr>
      <dgm:t>
        <a:bodyPr/>
        <a:lstStyle/>
        <a:p>
          <a:pPr algn="just"/>
          <a:r>
            <a:rPr lang="sr-Cyrl-RS" b="1" dirty="0"/>
            <a:t>Буџетска резерва </a:t>
          </a:r>
          <a:r>
            <a:rPr lang="sr-Cyrl-RS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dirty="0"/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Cyrl-RS" b="1" dirty="0"/>
            <a:t>Капитални издаци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/>
      <dgm:spPr>
        <a:gradFill flip="none" rotWithShape="0">
          <a:gsLst>
            <a:gs pos="0">
              <a:schemeClr val="accent1">
                <a:lumMod val="60000"/>
                <a:lumOff val="40000"/>
                <a:shade val="30000"/>
                <a:satMod val="115000"/>
              </a:schemeClr>
            </a:gs>
            <a:gs pos="50000">
              <a:schemeClr val="accent1">
                <a:lumMod val="60000"/>
                <a:lumOff val="40000"/>
                <a:shade val="67500"/>
                <a:satMod val="115000"/>
              </a:schemeClr>
            </a:gs>
            <a:gs pos="100000">
              <a:schemeClr val="accent1">
                <a:lumMod val="60000"/>
                <a:lumOff val="40000"/>
                <a:shade val="100000"/>
                <a:satMod val="115000"/>
              </a:schemeClr>
            </a:gs>
          </a:gsLst>
          <a:lin ang="10800000" scaled="1"/>
          <a:tileRect/>
        </a:gradFill>
      </dgm:spPr>
      <dgm:t>
        <a:bodyPr/>
        <a:lstStyle/>
        <a:p>
          <a:pPr algn="just"/>
          <a:r>
            <a:rPr lang="sr-Cyrl-RS" b="1" dirty="0"/>
            <a:t>Капитални издаци </a:t>
          </a:r>
          <a:r>
            <a:rPr lang="sr-Cyrl-RS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dirty="0"/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D5AEC324-71D0-499D-9882-7A058A26ACFC}" type="presOf" srcId="{EEA47F19-311D-44B3-AAA4-35C98BD4844B}" destId="{EFEB1020-9C17-48DC-BBE0-54FA743F9F75}" srcOrd="0" destOrd="0" presId="urn:diagrams.loki3.com/BracketList"/>
    <dgm:cxn modelId="{313379AD-AC69-41BE-81C0-E426F5535F2B}" type="presOf" srcId="{0C844461-76DE-4FEA-A87D-23440AD6FC2E}" destId="{C6144CDB-22C1-4337-9F95-C3A522A707D1}" srcOrd="0" destOrd="0" presId="urn:diagrams.loki3.com/BracketList"/>
    <dgm:cxn modelId="{8F0C8870-4490-4569-A4CA-61BBC8186C6B}" type="presOf" srcId="{423C6F79-8640-4D5E-8F7E-2B463BCF528C}" destId="{E8E0050D-5592-4FFB-BC24-07DF887B3DF2}" srcOrd="0" destOrd="0" presId="urn:diagrams.loki3.com/BracketList"/>
    <dgm:cxn modelId="{50681314-CFD2-4372-8B24-5F430D19C316}" type="presOf" srcId="{1BF4645B-0E25-4982-8755-C468FC62C39C}" destId="{320B77C6-F8A0-4CEB-8B55-79E4A1BAF9E9}" srcOrd="0" destOrd="0" presId="urn:diagrams.loki3.com/BracketList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52BA2749-1066-4551-AA14-525997651BE1}" type="presOf" srcId="{E1AD8724-28DC-48C5-B75E-B0D1F33E6279}" destId="{939B76D1-BB33-4E50-9ECD-839FB5787B95}" srcOrd="0" destOrd="0" presId="urn:diagrams.loki3.com/BracketList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CCFBB810-AFAB-4DB1-8996-5AD490C73DA3}" type="presOf" srcId="{4B4A2A45-FFA7-47F5-A99D-A2DFD7698107}" destId="{9A05939C-6B40-4C32-897A-4A6DC3E71E5B}" srcOrd="0" destOrd="0" presId="urn:diagrams.loki3.com/BracketList"/>
    <dgm:cxn modelId="{3653762B-242F-4298-AD2B-D9A198FF9544}" type="presOf" srcId="{28888755-727E-436B-B2F2-DA7896544A65}" destId="{9312B733-3AEB-49F6-8245-08553BA2949B}" srcOrd="0" destOrd="0" presId="urn:diagrams.loki3.com/BracketList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2CF8B621-5F58-4114-A612-584D9D001A4A}" type="presOf" srcId="{FE2BA0E8-81AC-463B-B498-EF464F5BCE06}" destId="{9893D59A-7FEC-486D-89C4-D28135F6121C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689D0F99-1140-4B2E-AF41-DF04B9B6D61F}" type="presOf" srcId="{A22D28D0-C0EE-4FAC-9411-A8A4995FB17B}" destId="{B43D6F8D-5103-4DCA-8971-053A6B7A987B}" srcOrd="0" destOrd="0" presId="urn:diagrams.loki3.com/BracketList"/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2568B405-1D2C-4B40-BEE2-41191AD1EACB}" type="presOf" srcId="{E055884F-7426-4921-A0E5-9CA56A76B49A}" destId="{CCB8139E-CA19-491D-9FCD-6BF28923C725}" srcOrd="0" destOrd="0" presId="urn:diagrams.loki3.com/BracketList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DB15ABE7-22C4-4D3B-855D-86F6BD903CA0}" type="presOf" srcId="{92FD0664-EE76-4121-BE7B-68FC1EE5F4D7}" destId="{C6BA9D27-2D60-4BA7-98A9-E18E57FDB6CB}" srcOrd="0" destOrd="0" presId="urn:diagrams.loki3.com/BracketList"/>
    <dgm:cxn modelId="{B8706C1C-B3E3-4610-A2A1-B6F1642713D0}" type="presOf" srcId="{26EF48C7-6381-4355-B03F-DD441AE957C7}" destId="{EFAACCF6-3A6A-4536-89B0-F0A7C44F6BE1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8B6796BF-3C44-47DC-A414-503D6419F4CA}" type="presOf" srcId="{97F877CB-9B8D-43D2-81EC-7EBF25320968}" destId="{260E7D26-6540-4407-AA35-D081FC05F135}" srcOrd="0" destOrd="0" presId="urn:diagrams.loki3.com/BracketList"/>
    <dgm:cxn modelId="{AFDAAD73-3740-4EC6-80EE-B5094A0EAE6F}" type="presOf" srcId="{D45E583C-4AAD-40D2-9D24-9A0A68141567}" destId="{7BB6658A-32E0-42C7-B82A-240BF45CF27D}" srcOrd="0" destOrd="0" presId="urn:diagrams.loki3.com/BracketList"/>
    <dgm:cxn modelId="{A78343F2-2219-48FD-850D-30A238AABC25}" type="presOf" srcId="{E1B79EE1-1157-4302-AB0B-8FEDC81165FD}" destId="{F40D94EA-52E0-4740-A924-EAF350BDF213}" srcOrd="0" destOrd="0" presId="urn:diagrams.loki3.com/BracketList"/>
    <dgm:cxn modelId="{261723FE-394C-4319-8ED4-03DF6DF173E3}" type="presOf" srcId="{48096665-F98A-4372-9642-AA104F5D458A}" destId="{B471A916-B6F4-4017-A447-E2C98CEE19B9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B460FE42-375E-4531-831F-A97C0E22E9EA}" type="presOf" srcId="{6B14159D-5902-471E-9F91-CEA86CA18597}" destId="{FFFD7BD8-195B-4FA4-9414-4F4C582F5570}" srcOrd="0" destOrd="0" presId="urn:diagrams.loki3.com/BracketList"/>
    <dgm:cxn modelId="{1D6FA247-190D-46D0-85FD-5D52E71C9732}" type="presParOf" srcId="{EFEB1020-9C17-48DC-BBE0-54FA743F9F75}" destId="{98695426-23ED-40C0-90A1-2BB445DEBC64}" srcOrd="0" destOrd="0" presId="urn:diagrams.loki3.com/BracketList"/>
    <dgm:cxn modelId="{9ECD4682-48A4-494F-AAA1-B259136994C2}" type="presParOf" srcId="{98695426-23ED-40C0-90A1-2BB445DEBC64}" destId="{C6144CDB-22C1-4337-9F95-C3A522A707D1}" srcOrd="0" destOrd="0" presId="urn:diagrams.loki3.com/BracketList"/>
    <dgm:cxn modelId="{98771A5B-E195-4915-90ED-92708E521C87}" type="presParOf" srcId="{98695426-23ED-40C0-90A1-2BB445DEBC64}" destId="{02385D1D-92EB-445D-B736-940004751C79}" srcOrd="1" destOrd="0" presId="urn:diagrams.loki3.com/BracketList"/>
    <dgm:cxn modelId="{324DB9ED-8139-43E8-80F2-146F6DDC98EC}" type="presParOf" srcId="{98695426-23ED-40C0-90A1-2BB445DEBC64}" destId="{99D36636-E395-439F-A79A-29C0BFB6F7E4}" srcOrd="2" destOrd="0" presId="urn:diagrams.loki3.com/BracketList"/>
    <dgm:cxn modelId="{B69AB137-4078-4E3F-A0AA-3253888DEA46}" type="presParOf" srcId="{98695426-23ED-40C0-90A1-2BB445DEBC64}" destId="{7BB6658A-32E0-42C7-B82A-240BF45CF27D}" srcOrd="3" destOrd="0" presId="urn:diagrams.loki3.com/BracketList"/>
    <dgm:cxn modelId="{088ADC0E-C8B8-4F12-B9F8-C3E4BC16F337}" type="presParOf" srcId="{EFEB1020-9C17-48DC-BBE0-54FA743F9F75}" destId="{5B3CB043-7A92-47E9-A4C4-39EC715F2552}" srcOrd="1" destOrd="0" presId="urn:diagrams.loki3.com/BracketList"/>
    <dgm:cxn modelId="{C008DA06-E676-4438-B415-BFD1B1E61235}" type="presParOf" srcId="{EFEB1020-9C17-48DC-BBE0-54FA743F9F75}" destId="{D9DF5E9A-39D4-44B7-A326-58B07A05D91E}" srcOrd="2" destOrd="0" presId="urn:diagrams.loki3.com/BracketList"/>
    <dgm:cxn modelId="{1AA68B89-2CCB-48EB-B16C-D674D6543ED1}" type="presParOf" srcId="{D9DF5E9A-39D4-44B7-A326-58B07A05D91E}" destId="{F40D94EA-52E0-4740-A924-EAF350BDF213}" srcOrd="0" destOrd="0" presId="urn:diagrams.loki3.com/BracketList"/>
    <dgm:cxn modelId="{4B91DED2-2C22-4873-B5BC-733A092F8A60}" type="presParOf" srcId="{D9DF5E9A-39D4-44B7-A326-58B07A05D91E}" destId="{0E930D30-96BC-4D43-B65A-EE88C46DBE48}" srcOrd="1" destOrd="0" presId="urn:diagrams.loki3.com/BracketList"/>
    <dgm:cxn modelId="{66AF0388-E7CD-4363-A762-1B1C06D55084}" type="presParOf" srcId="{D9DF5E9A-39D4-44B7-A326-58B07A05D91E}" destId="{5831BF15-ED1F-4BD5-857B-18B8E573D9AB}" srcOrd="2" destOrd="0" presId="urn:diagrams.loki3.com/BracketList"/>
    <dgm:cxn modelId="{D8DF961B-EC65-4AA1-8CF0-FBD488DEEBCF}" type="presParOf" srcId="{D9DF5E9A-39D4-44B7-A326-58B07A05D91E}" destId="{C6BA9D27-2D60-4BA7-98A9-E18E57FDB6CB}" srcOrd="3" destOrd="0" presId="urn:diagrams.loki3.com/BracketList"/>
    <dgm:cxn modelId="{775AED1B-660A-415E-AC0B-531563635F79}" type="presParOf" srcId="{EFEB1020-9C17-48DC-BBE0-54FA743F9F75}" destId="{5A002753-9FCA-4DC5-B8A6-1F7632BDDE58}" srcOrd="3" destOrd="0" presId="urn:diagrams.loki3.com/BracketList"/>
    <dgm:cxn modelId="{1F317EB7-91BB-403D-B8F7-7F03A3DA8CCD}" type="presParOf" srcId="{EFEB1020-9C17-48DC-BBE0-54FA743F9F75}" destId="{9709DCCB-B8A8-47BC-A303-F9EC41DA889E}" srcOrd="4" destOrd="0" presId="urn:diagrams.loki3.com/BracketList"/>
    <dgm:cxn modelId="{24B04CBE-41F7-4143-8D5A-C8E35256AB27}" type="presParOf" srcId="{9709DCCB-B8A8-47BC-A303-F9EC41DA889E}" destId="{CCB8139E-CA19-491D-9FCD-6BF28923C725}" srcOrd="0" destOrd="0" presId="urn:diagrams.loki3.com/BracketList"/>
    <dgm:cxn modelId="{3BBE821A-CE51-40CF-9295-B06369FDFF39}" type="presParOf" srcId="{9709DCCB-B8A8-47BC-A303-F9EC41DA889E}" destId="{14D1633C-A097-4A5A-8269-B04E98857E56}" srcOrd="1" destOrd="0" presId="urn:diagrams.loki3.com/BracketList"/>
    <dgm:cxn modelId="{18D77D28-21B5-487D-9D48-026B1BD416D3}" type="presParOf" srcId="{9709DCCB-B8A8-47BC-A303-F9EC41DA889E}" destId="{82B38D6F-2AA7-4339-A71D-28AA55699178}" srcOrd="2" destOrd="0" presId="urn:diagrams.loki3.com/BracketList"/>
    <dgm:cxn modelId="{DBB19EEE-82FA-4397-B3C6-837D616A26E2}" type="presParOf" srcId="{9709DCCB-B8A8-47BC-A303-F9EC41DA889E}" destId="{FFFD7BD8-195B-4FA4-9414-4F4C582F5570}" srcOrd="3" destOrd="0" presId="urn:diagrams.loki3.com/BracketList"/>
    <dgm:cxn modelId="{B562A77A-F213-4634-8EE8-56BF17A9ADDD}" type="presParOf" srcId="{EFEB1020-9C17-48DC-BBE0-54FA743F9F75}" destId="{D3A122A3-FC4C-4845-B4FF-0E74CF3D50D3}" srcOrd="5" destOrd="0" presId="urn:diagrams.loki3.com/BracketList"/>
    <dgm:cxn modelId="{89737E1F-5192-4C62-850C-94A65950AFE8}" type="presParOf" srcId="{EFEB1020-9C17-48DC-BBE0-54FA743F9F75}" destId="{CCB5FDA4-BEC8-4CA1-835A-2A3BEEBEC456}" srcOrd="6" destOrd="0" presId="urn:diagrams.loki3.com/BracketList"/>
    <dgm:cxn modelId="{9DBBBA89-53B4-4C49-9BCE-CE4EF7C256E4}" type="presParOf" srcId="{CCB5FDA4-BEC8-4CA1-835A-2A3BEEBEC456}" destId="{9312B733-3AEB-49F6-8245-08553BA2949B}" srcOrd="0" destOrd="0" presId="urn:diagrams.loki3.com/BracketList"/>
    <dgm:cxn modelId="{A5FE047A-E299-4332-8042-DDED9A44CE8D}" type="presParOf" srcId="{CCB5FDA4-BEC8-4CA1-835A-2A3BEEBEC456}" destId="{435AB433-2559-485A-A03D-C32F36288071}" srcOrd="1" destOrd="0" presId="urn:diagrams.loki3.com/BracketList"/>
    <dgm:cxn modelId="{CEA9829F-61AD-4543-8489-05346F84BDBA}" type="presParOf" srcId="{CCB5FDA4-BEC8-4CA1-835A-2A3BEEBEC456}" destId="{C13B9160-72D5-46E0-A1C0-91E8634DFAE2}" srcOrd="2" destOrd="0" presId="urn:diagrams.loki3.com/BracketList"/>
    <dgm:cxn modelId="{A332DED9-5FD0-4F31-BA09-CA00D585A37C}" type="presParOf" srcId="{CCB5FDA4-BEC8-4CA1-835A-2A3BEEBEC456}" destId="{9893D59A-7FEC-486D-89C4-D28135F6121C}" srcOrd="3" destOrd="0" presId="urn:diagrams.loki3.com/BracketList"/>
    <dgm:cxn modelId="{6E14FD7D-D6E0-4263-A4C9-C49940D154E3}" type="presParOf" srcId="{EFEB1020-9C17-48DC-BBE0-54FA743F9F75}" destId="{A421D242-ABBF-45EB-97FD-83930430328F}" srcOrd="7" destOrd="0" presId="urn:diagrams.loki3.com/BracketList"/>
    <dgm:cxn modelId="{9B0E34E0-6959-4600-96CE-649C7FC17E00}" type="presParOf" srcId="{EFEB1020-9C17-48DC-BBE0-54FA743F9F75}" destId="{F0DED400-B200-4EA2-AB34-CCFF58E07A6E}" srcOrd="8" destOrd="0" presId="urn:diagrams.loki3.com/BracketList"/>
    <dgm:cxn modelId="{1FBD4EC3-5BBF-497C-9735-220B54867302}" type="presParOf" srcId="{F0DED400-B200-4EA2-AB34-CCFF58E07A6E}" destId="{EFAACCF6-3A6A-4536-89B0-F0A7C44F6BE1}" srcOrd="0" destOrd="0" presId="urn:diagrams.loki3.com/BracketList"/>
    <dgm:cxn modelId="{B4974C70-8753-4424-A3CF-65D924B56A34}" type="presParOf" srcId="{F0DED400-B200-4EA2-AB34-CCFF58E07A6E}" destId="{6497CA82-45EE-4BD1-AEB4-CC3961FBFB74}" srcOrd="1" destOrd="0" presId="urn:diagrams.loki3.com/BracketList"/>
    <dgm:cxn modelId="{AD118B38-275B-42B1-B8FB-621C4F3E13E6}" type="presParOf" srcId="{F0DED400-B200-4EA2-AB34-CCFF58E07A6E}" destId="{CD7548DD-1E84-4DA7-B1D0-28F3E4EBFF82}" srcOrd="2" destOrd="0" presId="urn:diagrams.loki3.com/BracketList"/>
    <dgm:cxn modelId="{46D99522-D3F9-4DAB-9773-142A2FD4B46F}" type="presParOf" srcId="{F0DED400-B200-4EA2-AB34-CCFF58E07A6E}" destId="{9A05939C-6B40-4C32-897A-4A6DC3E71E5B}" srcOrd="3" destOrd="0" presId="urn:diagrams.loki3.com/BracketList"/>
    <dgm:cxn modelId="{75630373-DE73-4EA9-8153-8D346063D5CE}" type="presParOf" srcId="{EFEB1020-9C17-48DC-BBE0-54FA743F9F75}" destId="{569EA799-9807-4770-B698-79D3EF79120B}" srcOrd="9" destOrd="0" presId="urn:diagrams.loki3.com/BracketList"/>
    <dgm:cxn modelId="{46D91CB2-9065-406B-A5BB-67305C5AE38D}" type="presParOf" srcId="{EFEB1020-9C17-48DC-BBE0-54FA743F9F75}" destId="{2B991069-479A-498A-AF83-5B33CD9F12C6}" srcOrd="10" destOrd="0" presId="urn:diagrams.loki3.com/BracketList"/>
    <dgm:cxn modelId="{B3720CC1-BDDF-4C4D-9F66-1A0B8098DFB7}" type="presParOf" srcId="{2B991069-479A-498A-AF83-5B33CD9F12C6}" destId="{939B76D1-BB33-4E50-9ECD-839FB5787B95}" srcOrd="0" destOrd="0" presId="urn:diagrams.loki3.com/BracketList"/>
    <dgm:cxn modelId="{0507C166-FB82-4A7E-B6FC-005FB8D867EE}" type="presParOf" srcId="{2B991069-479A-498A-AF83-5B33CD9F12C6}" destId="{7845F59F-6101-48DE-ABCC-EC5351843F5B}" srcOrd="1" destOrd="0" presId="urn:diagrams.loki3.com/BracketList"/>
    <dgm:cxn modelId="{705A797A-1FFB-4148-B838-CA6C94C46A8A}" type="presParOf" srcId="{2B991069-479A-498A-AF83-5B33CD9F12C6}" destId="{8DC06B04-AA78-4007-96F1-AC66800E204E}" srcOrd="2" destOrd="0" presId="urn:diagrams.loki3.com/BracketList"/>
    <dgm:cxn modelId="{A92043CE-B3F8-4B99-A584-A84D8F6785A1}" type="presParOf" srcId="{2B991069-479A-498A-AF83-5B33CD9F12C6}" destId="{B43D6F8D-5103-4DCA-8971-053A6B7A987B}" srcOrd="3" destOrd="0" presId="urn:diagrams.loki3.com/BracketList"/>
    <dgm:cxn modelId="{68894A5F-8BE3-422A-83A7-84B1BD17E92B}" type="presParOf" srcId="{EFEB1020-9C17-48DC-BBE0-54FA743F9F75}" destId="{1DEFA11E-9373-40F9-A3AA-EE96EB176FFC}" srcOrd="11" destOrd="0" presId="urn:diagrams.loki3.com/BracketList"/>
    <dgm:cxn modelId="{233E1009-0CE0-4AC8-A961-8F8FE678E787}" type="presParOf" srcId="{EFEB1020-9C17-48DC-BBE0-54FA743F9F75}" destId="{4B12A308-E2AF-4F45-882B-691EF4FA1B43}" srcOrd="12" destOrd="0" presId="urn:diagrams.loki3.com/BracketList"/>
    <dgm:cxn modelId="{6751AF93-E1A6-4669-B728-604497B24BE3}" type="presParOf" srcId="{4B12A308-E2AF-4F45-882B-691EF4FA1B43}" destId="{B471A916-B6F4-4017-A447-E2C98CEE19B9}" srcOrd="0" destOrd="0" presId="urn:diagrams.loki3.com/BracketList"/>
    <dgm:cxn modelId="{44433771-A7F2-4A14-A056-3FB384D9BDFC}" type="presParOf" srcId="{4B12A308-E2AF-4F45-882B-691EF4FA1B43}" destId="{7F976215-9D17-4223-A92A-D3302071B429}" srcOrd="1" destOrd="0" presId="urn:diagrams.loki3.com/BracketList"/>
    <dgm:cxn modelId="{576ACE25-BB7E-46B3-A2EF-F24F07114571}" type="presParOf" srcId="{4B12A308-E2AF-4F45-882B-691EF4FA1B43}" destId="{C984C73F-7C05-410A-B91E-AD111AE0E45B}" srcOrd="2" destOrd="0" presId="urn:diagrams.loki3.com/BracketList"/>
    <dgm:cxn modelId="{0AAD2FD1-B435-476F-AB6A-24E434B14FB5}" type="presParOf" srcId="{4B12A308-E2AF-4F45-882B-691EF4FA1B43}" destId="{260E7D26-6540-4407-AA35-D081FC05F135}" srcOrd="3" destOrd="0" presId="urn:diagrams.loki3.com/BracketList"/>
    <dgm:cxn modelId="{C4BEBD64-C443-43FA-855E-A6597255A851}" type="presParOf" srcId="{EFEB1020-9C17-48DC-BBE0-54FA743F9F75}" destId="{87942DC7-D611-481D-85C3-17E9EE928CC9}" srcOrd="13" destOrd="0" presId="urn:diagrams.loki3.com/BracketList"/>
    <dgm:cxn modelId="{510602D0-CAA0-4462-A3CE-A5C35C06EC97}" type="presParOf" srcId="{EFEB1020-9C17-48DC-BBE0-54FA743F9F75}" destId="{5A582BDF-EB51-42B9-AFE8-1D18A89089BC}" srcOrd="14" destOrd="0" presId="urn:diagrams.loki3.com/BracketList"/>
    <dgm:cxn modelId="{D59977F4-287C-4A81-9DAA-A1340C19F3B3}" type="presParOf" srcId="{5A582BDF-EB51-42B9-AFE8-1D18A89089BC}" destId="{320B77C6-F8A0-4CEB-8B55-79E4A1BAF9E9}" srcOrd="0" destOrd="0" presId="urn:diagrams.loki3.com/BracketList"/>
    <dgm:cxn modelId="{7D9819A4-FF18-4241-8E8A-F85B82C2B8C2}" type="presParOf" srcId="{5A582BDF-EB51-42B9-AFE8-1D18A89089BC}" destId="{803A06C6-F698-48F4-A91D-0B2B17EECBA4}" srcOrd="1" destOrd="0" presId="urn:diagrams.loki3.com/BracketList"/>
    <dgm:cxn modelId="{5EC4A09C-3F08-4DCD-AE57-C6BD82D9A0E3}" type="presParOf" srcId="{5A582BDF-EB51-42B9-AFE8-1D18A89089BC}" destId="{4A43BD3F-83F2-4A36-B8AE-CC5DC27FAC9E}" srcOrd="2" destOrd="0" presId="urn:diagrams.loki3.com/BracketList"/>
    <dgm:cxn modelId="{67B898AF-D2FB-4E22-B915-85C72C77C2E7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080E6FE-75F8-455F-B00D-388A62CAD878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RS"/>
        </a:p>
      </dgm:t>
    </dgm:pt>
    <dgm:pt modelId="{3AEAB1B5-D9EF-4981-86BF-BCD6908D01E5}">
      <dgm:prSet phldrT="[Text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sr-Cyrl-RS" dirty="0"/>
            <a:t>Укупно </a:t>
          </a:r>
          <a:r>
            <a:rPr lang="sr-Cyrl-RS" dirty="0" smtClean="0"/>
            <a:t>планирани расходи </a:t>
          </a:r>
          <a:r>
            <a:rPr lang="sr-Cyrl-RS" dirty="0"/>
            <a:t>и издаци износе </a:t>
          </a:r>
          <a:r>
            <a:rPr lang="en-US" dirty="0" smtClean="0"/>
            <a:t>829.011.630,00</a:t>
          </a:r>
          <a:r>
            <a:rPr lang="sr-Cyrl-RS" b="1" dirty="0" smtClean="0"/>
            <a:t> </a:t>
          </a:r>
          <a:r>
            <a:rPr lang="sr-Cyrl-RS" dirty="0" smtClean="0"/>
            <a:t>динара</a:t>
          </a:r>
          <a:endParaRPr lang="sr-Latn-RS" dirty="0"/>
        </a:p>
      </dgm:t>
    </dgm:pt>
    <dgm:pt modelId="{9B790053-042C-4178-B099-0AA1E213BC4B}" type="parTrans" cxnId="{3003CA8A-6DE4-45F8-9E95-9DBBCD00E8BC}">
      <dgm:prSet/>
      <dgm:spPr/>
      <dgm:t>
        <a:bodyPr/>
        <a:lstStyle/>
        <a:p>
          <a:endParaRPr lang="sr-Latn-RS"/>
        </a:p>
      </dgm:t>
    </dgm:pt>
    <dgm:pt modelId="{DB173785-DEAA-40A6-91BF-CB61950A6CE4}" type="sibTrans" cxnId="{3003CA8A-6DE4-45F8-9E95-9DBBCD00E8BC}">
      <dgm:prSet/>
      <dgm:spPr/>
      <dgm:t>
        <a:bodyPr/>
        <a:lstStyle/>
        <a:p>
          <a:endParaRPr lang="sr-Latn-RS"/>
        </a:p>
      </dgm:t>
    </dgm:pt>
    <dgm:pt modelId="{2885F644-5E9D-46B6-8CAF-6E5B22E43DBC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rgbClr val="FF0000"/>
        </a:solidFill>
      </dgm:spPr>
      <dgm:t>
        <a:bodyPr/>
        <a:lstStyle/>
        <a:p>
          <a:r>
            <a:rPr lang="sr-Cyrl-RS" dirty="0"/>
            <a:t>Расходи за запослене </a:t>
          </a:r>
          <a:r>
            <a:rPr lang="sr-Cyrl-RS" b="1" dirty="0" smtClean="0"/>
            <a:t>225,466,836</a:t>
          </a:r>
          <a:r>
            <a:rPr lang="en-US" b="1" dirty="0" smtClean="0"/>
            <a:t>      </a:t>
          </a:r>
          <a:r>
            <a:rPr lang="sr-Cyrl-RS" dirty="0" smtClean="0"/>
            <a:t>динара</a:t>
          </a:r>
          <a:endParaRPr lang="sr-Latn-RS" dirty="0"/>
        </a:p>
      </dgm:t>
    </dgm:pt>
    <dgm:pt modelId="{D533F1E8-9F58-46F3-B8A8-163A0327F5DA}" type="parTrans" cxnId="{16CBEC61-89ED-4D59-A282-62F769E1908D}">
      <dgm:prSet/>
      <dgm:spPr/>
      <dgm:t>
        <a:bodyPr/>
        <a:lstStyle/>
        <a:p>
          <a:endParaRPr lang="sr-Latn-RS"/>
        </a:p>
      </dgm:t>
    </dgm:pt>
    <dgm:pt modelId="{08FEAE6E-9170-4490-9C95-2D5CA2D0B642}" type="sibTrans" cxnId="{16CBEC61-89ED-4D59-A282-62F769E1908D}">
      <dgm:prSet/>
      <dgm:spPr/>
      <dgm:t>
        <a:bodyPr/>
        <a:lstStyle/>
        <a:p>
          <a:endParaRPr lang="sr-Latn-RS"/>
        </a:p>
      </dgm:t>
    </dgm:pt>
    <dgm:pt modelId="{66BFF05E-3F6D-4EED-9D30-10583093E473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sr-Cyrl-RS" dirty="0"/>
            <a:t>Коришћење роба и услуга </a:t>
          </a:r>
          <a:r>
            <a:rPr lang="sr-Cyrl-RS" b="1" dirty="0" smtClean="0"/>
            <a:t>300,046,000</a:t>
          </a:r>
          <a:r>
            <a:rPr lang="en-US" b="1" dirty="0" smtClean="0"/>
            <a:t>      </a:t>
          </a:r>
          <a:endParaRPr lang="sr-Latn-RS" dirty="0"/>
        </a:p>
      </dgm:t>
    </dgm:pt>
    <dgm:pt modelId="{C76D26A3-42A4-45FA-AE9E-872BDE3C951D}" type="parTrans" cxnId="{D16FC27F-26CF-49E6-BB61-9DCD56E3A476}">
      <dgm:prSet/>
      <dgm:spPr/>
      <dgm:t>
        <a:bodyPr/>
        <a:lstStyle/>
        <a:p>
          <a:endParaRPr lang="sr-Latn-RS"/>
        </a:p>
      </dgm:t>
    </dgm:pt>
    <dgm:pt modelId="{348C766C-48F1-4B0B-A06E-1091D883FBD8}" type="sibTrans" cxnId="{D16FC27F-26CF-49E6-BB61-9DCD56E3A476}">
      <dgm:prSet/>
      <dgm:spPr/>
      <dgm:t>
        <a:bodyPr/>
        <a:lstStyle/>
        <a:p>
          <a:endParaRPr lang="sr-Latn-RS"/>
        </a:p>
      </dgm:t>
    </dgm:pt>
    <dgm:pt modelId="{6ADE78B8-6A90-409A-93EC-2E1018038D39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sr-Cyrl-RS" dirty="0"/>
            <a:t>Отплата камата </a:t>
          </a:r>
          <a:r>
            <a:rPr lang="en-US" b="1" dirty="0" smtClean="0"/>
            <a:t>10,200,000 </a:t>
          </a:r>
          <a:r>
            <a:rPr lang="sr-Cyrl-RS" b="1" dirty="0" smtClean="0"/>
            <a:t> </a:t>
          </a:r>
          <a:r>
            <a:rPr lang="sr-Cyrl-RS" dirty="0" smtClean="0"/>
            <a:t>динара </a:t>
          </a:r>
          <a:endParaRPr lang="sr-Latn-RS" dirty="0"/>
        </a:p>
      </dgm:t>
    </dgm:pt>
    <dgm:pt modelId="{AE60744F-14AC-4F64-83C4-5205FA88679D}" type="parTrans" cxnId="{EAB41089-F315-4B8D-B7AC-5714AF51E9B3}">
      <dgm:prSet/>
      <dgm:spPr/>
      <dgm:t>
        <a:bodyPr/>
        <a:lstStyle/>
        <a:p>
          <a:endParaRPr lang="sr-Latn-RS"/>
        </a:p>
      </dgm:t>
    </dgm:pt>
    <dgm:pt modelId="{02410A3D-942F-454B-9780-587F226915E4}" type="sibTrans" cxnId="{EAB41089-F315-4B8D-B7AC-5714AF51E9B3}">
      <dgm:prSet/>
      <dgm:spPr/>
      <dgm:t>
        <a:bodyPr/>
        <a:lstStyle/>
        <a:p>
          <a:endParaRPr lang="sr-Latn-RS"/>
        </a:p>
      </dgm:t>
    </dgm:pt>
    <dgm:pt modelId="{6CDE4B7E-694A-4CC6-9380-C110FA4F3107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sr-Cyrl-RS" dirty="0"/>
            <a:t>Субвенције </a:t>
          </a:r>
          <a:r>
            <a:rPr lang="en-US" b="1" dirty="0" smtClean="0"/>
            <a:t>1</a:t>
          </a:r>
          <a:r>
            <a:rPr lang="sr-Cyrl-RS" b="1" dirty="0" smtClean="0"/>
            <a:t>3</a:t>
          </a:r>
          <a:r>
            <a:rPr lang="en-US" b="1" dirty="0" smtClean="0"/>
            <a:t>,500,000      </a:t>
          </a:r>
          <a:r>
            <a:rPr lang="sr-Cyrl-RS" dirty="0" smtClean="0"/>
            <a:t>динара</a:t>
          </a:r>
          <a:endParaRPr lang="sr-Latn-RS" dirty="0"/>
        </a:p>
      </dgm:t>
    </dgm:pt>
    <dgm:pt modelId="{F6B9A79C-4C1D-4A52-B265-8E3F0143E45F}" type="parTrans" cxnId="{76783F61-67EF-4F78-BF97-9BF8CB5CED0A}">
      <dgm:prSet/>
      <dgm:spPr/>
      <dgm:t>
        <a:bodyPr/>
        <a:lstStyle/>
        <a:p>
          <a:endParaRPr lang="sr-Latn-RS"/>
        </a:p>
      </dgm:t>
    </dgm:pt>
    <dgm:pt modelId="{89616386-E022-453E-A834-B06CA95E8124}" type="sibTrans" cxnId="{76783F61-67EF-4F78-BF97-9BF8CB5CED0A}">
      <dgm:prSet/>
      <dgm:spPr/>
      <dgm:t>
        <a:bodyPr/>
        <a:lstStyle/>
        <a:p>
          <a:endParaRPr lang="sr-Latn-RS"/>
        </a:p>
      </dgm:t>
    </dgm:pt>
    <dgm:pt modelId="{A7E4F091-602A-4737-8CA1-3DFC1E61B9AF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sr-Cyrl-RS" dirty="0"/>
            <a:t>Донације, дотације и трансфери </a:t>
          </a:r>
          <a:r>
            <a:rPr lang="sr-Cyrl-RS" b="1" dirty="0" smtClean="0"/>
            <a:t>60</a:t>
          </a:r>
          <a:r>
            <a:rPr lang="en-US" b="1" dirty="0" smtClean="0"/>
            <a:t>,</a:t>
          </a:r>
          <a:r>
            <a:rPr lang="sr-Cyrl-RS" b="1" dirty="0" smtClean="0"/>
            <a:t>460</a:t>
          </a:r>
          <a:r>
            <a:rPr lang="en-US" b="1" dirty="0" smtClean="0"/>
            <a:t>,000      </a:t>
          </a:r>
          <a:r>
            <a:rPr lang="sr-Cyrl-RS" dirty="0" smtClean="0"/>
            <a:t>динара</a:t>
          </a:r>
          <a:endParaRPr lang="sr-Latn-RS" dirty="0"/>
        </a:p>
      </dgm:t>
    </dgm:pt>
    <dgm:pt modelId="{54791C53-C18A-486B-AD6A-B58EA3B2E4EC}" type="parTrans" cxnId="{AF2685DF-4E71-4D0F-9415-6CB502DCD77E}">
      <dgm:prSet/>
      <dgm:spPr/>
      <dgm:t>
        <a:bodyPr/>
        <a:lstStyle/>
        <a:p>
          <a:endParaRPr lang="sr-Latn-RS"/>
        </a:p>
      </dgm:t>
    </dgm:pt>
    <dgm:pt modelId="{6B2E87BA-09CD-44D4-A2CB-E7F84771F039}" type="sibTrans" cxnId="{AF2685DF-4E71-4D0F-9415-6CB502DCD77E}">
      <dgm:prSet/>
      <dgm:spPr/>
      <dgm:t>
        <a:bodyPr/>
        <a:lstStyle/>
        <a:p>
          <a:endParaRPr lang="sr-Latn-RS"/>
        </a:p>
      </dgm:t>
    </dgm:pt>
    <dgm:pt modelId="{D74D097A-7206-4D6A-8D6E-A923AB420E95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sr-Cyrl-RS" dirty="0"/>
            <a:t>Социјално осигурање и социјална заштита </a:t>
          </a:r>
          <a:r>
            <a:rPr lang="en-US" b="1" dirty="0" smtClean="0"/>
            <a:t>2</a:t>
          </a:r>
          <a:r>
            <a:rPr lang="sr-Cyrl-RS" b="1" dirty="0" smtClean="0"/>
            <a:t>9</a:t>
          </a:r>
          <a:r>
            <a:rPr lang="en-US" b="1" dirty="0" smtClean="0"/>
            <a:t>,</a:t>
          </a:r>
          <a:r>
            <a:rPr lang="sr-Cyrl-RS" b="1" dirty="0" smtClean="0"/>
            <a:t>200,000</a:t>
          </a:r>
          <a:r>
            <a:rPr lang="en-US" b="1" dirty="0" smtClean="0"/>
            <a:t>      </a:t>
          </a:r>
          <a:r>
            <a:rPr lang="sr-Cyrl-RS" dirty="0" smtClean="0"/>
            <a:t>динара</a:t>
          </a:r>
          <a:endParaRPr lang="sr-Latn-RS" dirty="0"/>
        </a:p>
      </dgm:t>
    </dgm:pt>
    <dgm:pt modelId="{A57142E9-F6A0-4AF0-8C02-A76885714A5D}" type="parTrans" cxnId="{D527AE9A-7BB9-4E10-A508-F823D8C489D0}">
      <dgm:prSet/>
      <dgm:spPr/>
      <dgm:t>
        <a:bodyPr/>
        <a:lstStyle/>
        <a:p>
          <a:endParaRPr lang="sr-Latn-RS"/>
        </a:p>
      </dgm:t>
    </dgm:pt>
    <dgm:pt modelId="{3A8BD741-66ED-49AE-BA0C-5557DF1FE861}" type="sibTrans" cxnId="{D527AE9A-7BB9-4E10-A508-F823D8C489D0}">
      <dgm:prSet/>
      <dgm:spPr/>
      <dgm:t>
        <a:bodyPr/>
        <a:lstStyle/>
        <a:p>
          <a:endParaRPr lang="sr-Latn-RS"/>
        </a:p>
      </dgm:t>
    </dgm:pt>
    <dgm:pt modelId="{25554638-F945-433E-8CB2-C5E67290A396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sr-Cyrl-RS" dirty="0"/>
            <a:t>Остали расходи </a:t>
          </a:r>
          <a:r>
            <a:rPr lang="sr-Cyrl-RS" b="1" dirty="0" smtClean="0"/>
            <a:t>76,638,794             д</a:t>
          </a:r>
          <a:r>
            <a:rPr lang="sr-Cyrl-RS" dirty="0" smtClean="0"/>
            <a:t>инара</a:t>
          </a:r>
          <a:endParaRPr lang="sr-Latn-RS" dirty="0"/>
        </a:p>
      </dgm:t>
    </dgm:pt>
    <dgm:pt modelId="{03AAF2B2-8D4E-4D7C-8F0D-98B044737E9F}" type="parTrans" cxnId="{49602602-2F55-48B2-A2B2-AF9AB75568E0}">
      <dgm:prSet/>
      <dgm:spPr/>
      <dgm:t>
        <a:bodyPr/>
        <a:lstStyle/>
        <a:p>
          <a:endParaRPr lang="sr-Latn-RS"/>
        </a:p>
      </dgm:t>
    </dgm:pt>
    <dgm:pt modelId="{CF5804E1-87A2-44DF-AE5F-825E27D96A8B}" type="sibTrans" cxnId="{49602602-2F55-48B2-A2B2-AF9AB75568E0}">
      <dgm:prSet/>
      <dgm:spPr/>
      <dgm:t>
        <a:bodyPr/>
        <a:lstStyle/>
        <a:p>
          <a:endParaRPr lang="sr-Latn-RS"/>
        </a:p>
      </dgm:t>
    </dgm:pt>
    <dgm:pt modelId="{65514349-6E86-492D-AE52-BDECF778D345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sr-Cyrl-RS" dirty="0"/>
            <a:t>Капитални издаци </a:t>
          </a:r>
          <a:r>
            <a:rPr lang="sr-Cyrl-RS" b="1" dirty="0" smtClean="0"/>
            <a:t>84,200</a:t>
          </a:r>
          <a:r>
            <a:rPr lang="en-US" b="1" dirty="0" smtClean="0"/>
            <a:t>,000      </a:t>
          </a:r>
          <a:r>
            <a:rPr lang="sr-Cyrl-RS" dirty="0" smtClean="0"/>
            <a:t>динара</a:t>
          </a:r>
          <a:endParaRPr lang="sr-Latn-RS" dirty="0"/>
        </a:p>
      </dgm:t>
    </dgm:pt>
    <dgm:pt modelId="{9D13D754-8EFF-4461-87F5-0789000F4CA0}" type="parTrans" cxnId="{2FF1A183-6CB5-43CC-8F11-299D5784FBF3}">
      <dgm:prSet/>
      <dgm:spPr/>
      <dgm:t>
        <a:bodyPr/>
        <a:lstStyle/>
        <a:p>
          <a:endParaRPr lang="sr-Latn-RS"/>
        </a:p>
      </dgm:t>
    </dgm:pt>
    <dgm:pt modelId="{1C13DFA0-7027-4362-B1FB-F4C7A5444917}" type="sibTrans" cxnId="{2FF1A183-6CB5-43CC-8F11-299D5784FBF3}">
      <dgm:prSet/>
      <dgm:spPr/>
      <dgm:t>
        <a:bodyPr/>
        <a:lstStyle/>
        <a:p>
          <a:endParaRPr lang="sr-Latn-RS"/>
        </a:p>
      </dgm:t>
    </dgm:pt>
    <dgm:pt modelId="{369B0735-6149-450A-9BCB-6A2964DC18D3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sr-Cyrl-RS" dirty="0"/>
            <a:t>Издаци за отплату главнице </a:t>
          </a:r>
          <a:r>
            <a:rPr lang="sr-Cyrl-RS" dirty="0" smtClean="0"/>
            <a:t>2</a:t>
          </a:r>
          <a:r>
            <a:rPr lang="en-US" b="1" dirty="0" smtClean="0"/>
            <a:t>1,000,000      </a:t>
          </a:r>
          <a:r>
            <a:rPr lang="sr-Cyrl-RS" dirty="0" smtClean="0"/>
            <a:t>динара</a:t>
          </a:r>
          <a:endParaRPr lang="sr-Latn-RS" dirty="0"/>
        </a:p>
      </dgm:t>
    </dgm:pt>
    <dgm:pt modelId="{84AF6784-2BA0-450D-8341-D81892AAA897}" type="parTrans" cxnId="{12B26C7F-CA61-4F40-8BA0-66A3E6E7DCF0}">
      <dgm:prSet/>
      <dgm:spPr/>
      <dgm:t>
        <a:bodyPr/>
        <a:lstStyle/>
        <a:p>
          <a:endParaRPr lang="sr-Latn-RS"/>
        </a:p>
      </dgm:t>
    </dgm:pt>
    <dgm:pt modelId="{1C216C0F-D310-4B43-AC46-0875DC93D6B6}" type="sibTrans" cxnId="{12B26C7F-CA61-4F40-8BA0-66A3E6E7DCF0}">
      <dgm:prSet/>
      <dgm:spPr/>
      <dgm:t>
        <a:bodyPr/>
        <a:lstStyle/>
        <a:p>
          <a:endParaRPr lang="sr-Latn-RS"/>
        </a:p>
      </dgm:t>
    </dgm:pt>
    <dgm:pt modelId="{96E931F0-5EFE-4E17-A815-1832C52507E3}" type="pres">
      <dgm:prSet presAssocID="{4080E6FE-75F8-455F-B00D-388A62CAD878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A03509E-2D2C-4701-877A-3DD8C8C452B3}" type="pres">
      <dgm:prSet presAssocID="{4080E6FE-75F8-455F-B00D-388A62CAD878}" presName="radial" presStyleCnt="0">
        <dgm:presLayoutVars>
          <dgm:animLvl val="ctr"/>
        </dgm:presLayoutVars>
      </dgm:prSet>
      <dgm:spPr/>
    </dgm:pt>
    <dgm:pt modelId="{23F30694-D224-4AFD-83D0-A9B26CD4AE63}" type="pres">
      <dgm:prSet presAssocID="{3AEAB1B5-D9EF-4981-86BF-BCD6908D01E5}" presName="centerShape" presStyleLbl="vennNode1" presStyleIdx="0" presStyleCnt="10"/>
      <dgm:spPr/>
      <dgm:t>
        <a:bodyPr/>
        <a:lstStyle/>
        <a:p>
          <a:endParaRPr lang="en-US"/>
        </a:p>
      </dgm:t>
    </dgm:pt>
    <dgm:pt modelId="{581D9C24-D691-4644-99EB-4A6B1D74C269}" type="pres">
      <dgm:prSet presAssocID="{2885F644-5E9D-46B6-8CAF-6E5B22E43DBC}" presName="node" presStyleLbl="vennNode1" presStyleIdx="1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760FBC-BB29-4E8F-A3FA-0B8C20635B76}" type="pres">
      <dgm:prSet presAssocID="{66BFF05E-3F6D-4EED-9D30-10583093E473}" presName="node" presStyleLbl="vennNode1" presStyleIdx="2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484F8A-3CF3-4AFF-9FB8-1AE41894B273}" type="pres">
      <dgm:prSet presAssocID="{6ADE78B8-6A90-409A-93EC-2E1018038D39}" presName="node" presStyleLbl="vennNode1" presStyleIdx="3" presStyleCnt="10" custRadScaleRad="103171" custRadScaleInc="10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B43685-141A-4461-AE6A-301BAC908C60}" type="pres">
      <dgm:prSet presAssocID="{6CDE4B7E-694A-4CC6-9380-C110FA4F3107}" presName="node" presStyleLbl="vennNode1" presStyleIdx="4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F973BF-B90E-4D0F-AC07-BB28F004C6A7}" type="pres">
      <dgm:prSet presAssocID="{A7E4F091-602A-4737-8CA1-3DFC1E61B9AF}" presName="node" presStyleLbl="vennNode1" presStyleIdx="5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1404DC-9187-40D0-97FF-0D818AB2F366}" type="pres">
      <dgm:prSet presAssocID="{D74D097A-7206-4D6A-8D6E-A923AB420E95}" presName="node" presStyleLbl="vennNode1" presStyleIdx="6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DA55F8-68B2-4192-A0FF-92D5AADED3EF}" type="pres">
      <dgm:prSet presAssocID="{25554638-F945-433E-8CB2-C5E67290A396}" presName="node" presStyleLbl="vennNode1" presStyleIdx="7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D8E666-A4BC-49C9-9193-F48DBF84BB6B}" type="pres">
      <dgm:prSet presAssocID="{65514349-6E86-492D-AE52-BDECF778D345}" presName="node" presStyleLbl="vennNode1" presStyleIdx="8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B55D38-2023-4C98-82BD-8CEDFD10705F}" type="pres">
      <dgm:prSet presAssocID="{369B0735-6149-450A-9BCB-6A2964DC18D3}" presName="node" presStyleLbl="vennNode1" presStyleIdx="9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6CBEC61-89ED-4D59-A282-62F769E1908D}" srcId="{3AEAB1B5-D9EF-4981-86BF-BCD6908D01E5}" destId="{2885F644-5E9D-46B6-8CAF-6E5B22E43DBC}" srcOrd="0" destOrd="0" parTransId="{D533F1E8-9F58-46F3-B8A8-163A0327F5DA}" sibTransId="{08FEAE6E-9170-4490-9C95-2D5CA2D0B642}"/>
    <dgm:cxn modelId="{12B26C7F-CA61-4F40-8BA0-66A3E6E7DCF0}" srcId="{3AEAB1B5-D9EF-4981-86BF-BCD6908D01E5}" destId="{369B0735-6149-450A-9BCB-6A2964DC18D3}" srcOrd="8" destOrd="0" parTransId="{84AF6784-2BA0-450D-8341-D81892AAA897}" sibTransId="{1C216C0F-D310-4B43-AC46-0875DC93D6B6}"/>
    <dgm:cxn modelId="{8191F8B5-047B-4ACB-927F-9C694E16DDCB}" type="presOf" srcId="{65514349-6E86-492D-AE52-BDECF778D345}" destId="{68D8E666-A4BC-49C9-9193-F48DBF84BB6B}" srcOrd="0" destOrd="0" presId="urn:microsoft.com/office/officeart/2005/8/layout/radial3"/>
    <dgm:cxn modelId="{3003CA8A-6DE4-45F8-9E95-9DBBCD00E8BC}" srcId="{4080E6FE-75F8-455F-B00D-388A62CAD878}" destId="{3AEAB1B5-D9EF-4981-86BF-BCD6908D01E5}" srcOrd="0" destOrd="0" parTransId="{9B790053-042C-4178-B099-0AA1E213BC4B}" sibTransId="{DB173785-DEAA-40A6-91BF-CB61950A6CE4}"/>
    <dgm:cxn modelId="{2FF1A183-6CB5-43CC-8F11-299D5784FBF3}" srcId="{3AEAB1B5-D9EF-4981-86BF-BCD6908D01E5}" destId="{65514349-6E86-492D-AE52-BDECF778D345}" srcOrd="7" destOrd="0" parTransId="{9D13D754-8EFF-4461-87F5-0789000F4CA0}" sibTransId="{1C13DFA0-7027-4362-B1FB-F4C7A5444917}"/>
    <dgm:cxn modelId="{AF971DB3-EEE9-4A9D-954B-59C68EB6A98A}" type="presOf" srcId="{A7E4F091-602A-4737-8CA1-3DFC1E61B9AF}" destId="{EEF973BF-B90E-4D0F-AC07-BB28F004C6A7}" srcOrd="0" destOrd="0" presId="urn:microsoft.com/office/officeart/2005/8/layout/radial3"/>
    <dgm:cxn modelId="{16422BBA-81AC-45CB-9E77-077D6EBD64D8}" type="presOf" srcId="{369B0735-6149-450A-9BCB-6A2964DC18D3}" destId="{32B55D38-2023-4C98-82BD-8CEDFD10705F}" srcOrd="0" destOrd="0" presId="urn:microsoft.com/office/officeart/2005/8/layout/radial3"/>
    <dgm:cxn modelId="{D16FC27F-26CF-49E6-BB61-9DCD56E3A476}" srcId="{3AEAB1B5-D9EF-4981-86BF-BCD6908D01E5}" destId="{66BFF05E-3F6D-4EED-9D30-10583093E473}" srcOrd="1" destOrd="0" parTransId="{C76D26A3-42A4-45FA-AE9E-872BDE3C951D}" sibTransId="{348C766C-48F1-4B0B-A06E-1091D883FBD8}"/>
    <dgm:cxn modelId="{E64822DD-F712-429B-B727-3A02EE06E13F}" type="presOf" srcId="{6ADE78B8-6A90-409A-93EC-2E1018038D39}" destId="{6E484F8A-3CF3-4AFF-9FB8-1AE41894B273}" srcOrd="0" destOrd="0" presId="urn:microsoft.com/office/officeart/2005/8/layout/radial3"/>
    <dgm:cxn modelId="{D527AE9A-7BB9-4E10-A508-F823D8C489D0}" srcId="{3AEAB1B5-D9EF-4981-86BF-BCD6908D01E5}" destId="{D74D097A-7206-4D6A-8D6E-A923AB420E95}" srcOrd="5" destOrd="0" parTransId="{A57142E9-F6A0-4AF0-8C02-A76885714A5D}" sibTransId="{3A8BD741-66ED-49AE-BA0C-5557DF1FE861}"/>
    <dgm:cxn modelId="{76783F61-67EF-4F78-BF97-9BF8CB5CED0A}" srcId="{3AEAB1B5-D9EF-4981-86BF-BCD6908D01E5}" destId="{6CDE4B7E-694A-4CC6-9380-C110FA4F3107}" srcOrd="3" destOrd="0" parTransId="{F6B9A79C-4C1D-4A52-B265-8E3F0143E45F}" sibTransId="{89616386-E022-453E-A834-B06CA95E8124}"/>
    <dgm:cxn modelId="{A7DB6ADF-7D33-4806-87D0-F12847C0E271}" type="presOf" srcId="{4080E6FE-75F8-455F-B00D-388A62CAD878}" destId="{96E931F0-5EFE-4E17-A815-1832C52507E3}" srcOrd="0" destOrd="0" presId="urn:microsoft.com/office/officeart/2005/8/layout/radial3"/>
    <dgm:cxn modelId="{B10F84B9-0FD7-4FCF-9672-1AE8EEBAEB48}" type="presOf" srcId="{25554638-F945-433E-8CB2-C5E67290A396}" destId="{ADDA55F8-68B2-4192-A0FF-92D5AADED3EF}" srcOrd="0" destOrd="0" presId="urn:microsoft.com/office/officeart/2005/8/layout/radial3"/>
    <dgm:cxn modelId="{49602602-2F55-48B2-A2B2-AF9AB75568E0}" srcId="{3AEAB1B5-D9EF-4981-86BF-BCD6908D01E5}" destId="{25554638-F945-433E-8CB2-C5E67290A396}" srcOrd="6" destOrd="0" parTransId="{03AAF2B2-8D4E-4D7C-8F0D-98B044737E9F}" sibTransId="{CF5804E1-87A2-44DF-AE5F-825E27D96A8B}"/>
    <dgm:cxn modelId="{BD5519AF-09E4-440A-9BFE-988528E88698}" type="presOf" srcId="{D74D097A-7206-4D6A-8D6E-A923AB420E95}" destId="{281404DC-9187-40D0-97FF-0D818AB2F366}" srcOrd="0" destOrd="0" presId="urn:microsoft.com/office/officeart/2005/8/layout/radial3"/>
    <dgm:cxn modelId="{EAB41089-F315-4B8D-B7AC-5714AF51E9B3}" srcId="{3AEAB1B5-D9EF-4981-86BF-BCD6908D01E5}" destId="{6ADE78B8-6A90-409A-93EC-2E1018038D39}" srcOrd="2" destOrd="0" parTransId="{AE60744F-14AC-4F64-83C4-5205FA88679D}" sibTransId="{02410A3D-942F-454B-9780-587F226915E4}"/>
    <dgm:cxn modelId="{0047E1F0-65B3-4F3B-9730-B9171373FF2C}" type="presOf" srcId="{66BFF05E-3F6D-4EED-9D30-10583093E473}" destId="{00760FBC-BB29-4E8F-A3FA-0B8C20635B76}" srcOrd="0" destOrd="0" presId="urn:microsoft.com/office/officeart/2005/8/layout/radial3"/>
    <dgm:cxn modelId="{9EE03477-8930-4F7D-AAF4-D9C901C7FA03}" type="presOf" srcId="{3AEAB1B5-D9EF-4981-86BF-BCD6908D01E5}" destId="{23F30694-D224-4AFD-83D0-A9B26CD4AE63}" srcOrd="0" destOrd="0" presId="urn:microsoft.com/office/officeart/2005/8/layout/radial3"/>
    <dgm:cxn modelId="{929135D5-DEFC-46C5-A4EA-12DA9F9CA754}" type="presOf" srcId="{2885F644-5E9D-46B6-8CAF-6E5B22E43DBC}" destId="{581D9C24-D691-4644-99EB-4A6B1D74C269}" srcOrd="0" destOrd="0" presId="urn:microsoft.com/office/officeart/2005/8/layout/radial3"/>
    <dgm:cxn modelId="{AF2685DF-4E71-4D0F-9415-6CB502DCD77E}" srcId="{3AEAB1B5-D9EF-4981-86BF-BCD6908D01E5}" destId="{A7E4F091-602A-4737-8CA1-3DFC1E61B9AF}" srcOrd="4" destOrd="0" parTransId="{54791C53-C18A-486B-AD6A-B58EA3B2E4EC}" sibTransId="{6B2E87BA-09CD-44D4-A2CB-E7F84771F039}"/>
    <dgm:cxn modelId="{88FB1B89-2553-4EAA-99DF-5E5B0B404190}" type="presOf" srcId="{6CDE4B7E-694A-4CC6-9380-C110FA4F3107}" destId="{34B43685-141A-4461-AE6A-301BAC908C60}" srcOrd="0" destOrd="0" presId="urn:microsoft.com/office/officeart/2005/8/layout/radial3"/>
    <dgm:cxn modelId="{AC98B054-7092-4D8B-BD32-09C32F53D2EC}" type="presParOf" srcId="{96E931F0-5EFE-4E17-A815-1832C52507E3}" destId="{6A03509E-2D2C-4701-877A-3DD8C8C452B3}" srcOrd="0" destOrd="0" presId="urn:microsoft.com/office/officeart/2005/8/layout/radial3"/>
    <dgm:cxn modelId="{FF57B3A6-E339-464B-A608-BAA1E3CD2BB6}" type="presParOf" srcId="{6A03509E-2D2C-4701-877A-3DD8C8C452B3}" destId="{23F30694-D224-4AFD-83D0-A9B26CD4AE63}" srcOrd="0" destOrd="0" presId="urn:microsoft.com/office/officeart/2005/8/layout/radial3"/>
    <dgm:cxn modelId="{D58B5F47-DFB5-4FE4-A060-4178DC541561}" type="presParOf" srcId="{6A03509E-2D2C-4701-877A-3DD8C8C452B3}" destId="{581D9C24-D691-4644-99EB-4A6B1D74C269}" srcOrd="1" destOrd="0" presId="urn:microsoft.com/office/officeart/2005/8/layout/radial3"/>
    <dgm:cxn modelId="{56D9B212-8BC2-4948-86A6-CF8579B820C7}" type="presParOf" srcId="{6A03509E-2D2C-4701-877A-3DD8C8C452B3}" destId="{00760FBC-BB29-4E8F-A3FA-0B8C20635B76}" srcOrd="2" destOrd="0" presId="urn:microsoft.com/office/officeart/2005/8/layout/radial3"/>
    <dgm:cxn modelId="{D0C7A3AB-50F7-48AF-99CE-641AD33B2D0D}" type="presParOf" srcId="{6A03509E-2D2C-4701-877A-3DD8C8C452B3}" destId="{6E484F8A-3CF3-4AFF-9FB8-1AE41894B273}" srcOrd="3" destOrd="0" presId="urn:microsoft.com/office/officeart/2005/8/layout/radial3"/>
    <dgm:cxn modelId="{BE06B7FE-A648-498D-81D2-75F3B296AB16}" type="presParOf" srcId="{6A03509E-2D2C-4701-877A-3DD8C8C452B3}" destId="{34B43685-141A-4461-AE6A-301BAC908C60}" srcOrd="4" destOrd="0" presId="urn:microsoft.com/office/officeart/2005/8/layout/radial3"/>
    <dgm:cxn modelId="{32F88B08-7BD0-4127-9E14-7398407FFCE9}" type="presParOf" srcId="{6A03509E-2D2C-4701-877A-3DD8C8C452B3}" destId="{EEF973BF-B90E-4D0F-AC07-BB28F004C6A7}" srcOrd="5" destOrd="0" presId="urn:microsoft.com/office/officeart/2005/8/layout/radial3"/>
    <dgm:cxn modelId="{5AD81E39-7627-4175-B642-6A9D4809AD7F}" type="presParOf" srcId="{6A03509E-2D2C-4701-877A-3DD8C8C452B3}" destId="{281404DC-9187-40D0-97FF-0D818AB2F366}" srcOrd="6" destOrd="0" presId="urn:microsoft.com/office/officeart/2005/8/layout/radial3"/>
    <dgm:cxn modelId="{4162099C-ED6A-4DC2-90CD-57057E83C620}" type="presParOf" srcId="{6A03509E-2D2C-4701-877A-3DD8C8C452B3}" destId="{ADDA55F8-68B2-4192-A0FF-92D5AADED3EF}" srcOrd="7" destOrd="0" presId="urn:microsoft.com/office/officeart/2005/8/layout/radial3"/>
    <dgm:cxn modelId="{B05B0BCB-BCC2-45B0-8800-5DB2D7671FBB}" type="presParOf" srcId="{6A03509E-2D2C-4701-877A-3DD8C8C452B3}" destId="{68D8E666-A4BC-49C9-9193-F48DBF84BB6B}" srcOrd="8" destOrd="0" presId="urn:microsoft.com/office/officeart/2005/8/layout/radial3"/>
    <dgm:cxn modelId="{ECE4FD92-2D3E-4191-BC51-AF640C617D56}" type="presParOf" srcId="{6A03509E-2D2C-4701-877A-3DD8C8C452B3}" destId="{32B55D38-2023-4C98-82BD-8CEDFD10705F}" srcOrd="9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297546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Порески приходи</a:t>
          </a:r>
          <a:endParaRPr lang="en-US" sz="1600" b="1" kern="1200" dirty="0"/>
        </a:p>
      </dsp:txBody>
      <dsp:txXfrm>
        <a:off x="4153" y="297546"/>
        <a:ext cx="2124745" cy="316800"/>
      </dsp:txXfrm>
    </dsp:sp>
    <dsp:sp modelId="{02385D1D-92EB-445D-B736-940004751C79}">
      <dsp:nvSpPr>
        <dsp:cNvPr id="0" name=""/>
        <dsp:cNvSpPr/>
      </dsp:nvSpPr>
      <dsp:spPr>
        <a:xfrm>
          <a:off x="2128898" y="203496"/>
          <a:ext cx="424949" cy="5049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203496"/>
          <a:ext cx="5779306" cy="504900"/>
        </a:xfrm>
        <a:prstGeom prst="rect">
          <a:avLst/>
        </a:prstGeom>
        <a:gradFill rotWithShape="1">
          <a:gsLst>
            <a:gs pos="0">
              <a:schemeClr val="accent1">
                <a:satMod val="103000"/>
                <a:lumMod val="102000"/>
                <a:tint val="94000"/>
              </a:schemeClr>
            </a:gs>
            <a:gs pos="50000">
              <a:schemeClr val="accent1">
                <a:satMod val="110000"/>
                <a:lumMod val="100000"/>
                <a:shade val="100000"/>
              </a:schemeClr>
            </a:gs>
            <a:gs pos="100000">
              <a:schemeClr val="accent1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kern="1200" dirty="0"/>
        </a:p>
      </dsp:txBody>
      <dsp:txXfrm>
        <a:off x="2723827" y="203496"/>
        <a:ext cx="5779306" cy="504900"/>
      </dsp:txXfrm>
    </dsp:sp>
    <dsp:sp modelId="{F40D94EA-52E0-4740-A924-EAF350BDF213}">
      <dsp:nvSpPr>
        <dsp:cNvPr id="0" name=""/>
        <dsp:cNvSpPr/>
      </dsp:nvSpPr>
      <dsp:spPr>
        <a:xfrm>
          <a:off x="4153" y="1150240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Донације и трансфери</a:t>
          </a:r>
          <a:endParaRPr lang="en-US" sz="1600" b="1" kern="1200" dirty="0"/>
        </a:p>
      </dsp:txBody>
      <dsp:txXfrm>
        <a:off x="4153" y="1150240"/>
        <a:ext cx="2124745" cy="534600"/>
      </dsp:txXfrm>
    </dsp:sp>
    <dsp:sp modelId="{0E930D30-96BC-4D43-B65A-EE88C46DBE48}">
      <dsp:nvSpPr>
        <dsp:cNvPr id="0" name=""/>
        <dsp:cNvSpPr/>
      </dsp:nvSpPr>
      <dsp:spPr>
        <a:xfrm>
          <a:off x="2128898" y="765996"/>
          <a:ext cx="424949" cy="1303087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765996"/>
          <a:ext cx="5779306" cy="1303087"/>
        </a:xfrm>
        <a:prstGeom prst="rect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CS" sz="1400" b="1" i="1" kern="1200" dirty="0"/>
            <a:t>Донације</a:t>
          </a:r>
          <a:r>
            <a:rPr lang="sr-Cyrl-CS" sz="1400" b="1" kern="1200" dirty="0"/>
            <a:t> </a:t>
          </a:r>
          <a:r>
            <a:rPr lang="sr-Cyrl-CS" sz="1400" kern="12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kern="1200" dirty="0">
              <a:latin typeface="Calibri" panose="020F0502020204030204" pitchFamily="34" charset="0"/>
            </a:rPr>
            <a:t>Трансфери п</a:t>
          </a:r>
          <a:r>
            <a:rPr lang="ru-RU" altLang="en-US" sz="1400" kern="12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kern="12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kern="1200" dirty="0">
              <a:latin typeface="Calibri" panose="020F0502020204030204" pitchFamily="34" charset="0"/>
            </a:rPr>
            <a:t>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kern="1200" dirty="0">
              <a:latin typeface="Calibri" panose="020F0502020204030204" pitchFamily="34" charset="0"/>
            </a:rPr>
            <a:t>ненаменски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kern="1200" dirty="0">
              <a:latin typeface="Calibri" panose="020F0502020204030204" pitchFamily="34" charset="0"/>
            </a:rPr>
            <a:t> </a:t>
          </a:r>
          <a:r>
            <a:rPr lang="sr-Cyrl-RS" altLang="en-US" sz="1400" kern="1200" dirty="0">
              <a:latin typeface="Calibri" panose="020F0502020204030204" pitchFamily="34" charset="0"/>
            </a:rPr>
            <a:t>.</a:t>
          </a:r>
          <a:endParaRPr lang="en-US" sz="1400" kern="1200" dirty="0"/>
        </a:p>
      </dsp:txBody>
      <dsp:txXfrm>
        <a:off x="2723827" y="765996"/>
        <a:ext cx="5779306" cy="1303087"/>
      </dsp:txXfrm>
    </dsp:sp>
    <dsp:sp modelId="{CCB8139E-CA19-491D-9FCD-6BF28923C725}">
      <dsp:nvSpPr>
        <dsp:cNvPr id="0" name=""/>
        <dsp:cNvSpPr/>
      </dsp:nvSpPr>
      <dsp:spPr>
        <a:xfrm>
          <a:off x="4153" y="2314784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Непорески приходи</a:t>
          </a:r>
          <a:endParaRPr lang="en-US" sz="1600" b="1" kern="1200" dirty="0"/>
        </a:p>
      </dsp:txBody>
      <dsp:txXfrm>
        <a:off x="4153" y="2314784"/>
        <a:ext cx="2124745" cy="316800"/>
      </dsp:txXfrm>
    </dsp:sp>
    <dsp:sp modelId="{14D1633C-A097-4A5A-8269-B04E98857E56}">
      <dsp:nvSpPr>
        <dsp:cNvPr id="0" name=""/>
        <dsp:cNvSpPr/>
      </dsp:nvSpPr>
      <dsp:spPr>
        <a:xfrm>
          <a:off x="2128898" y="2126684"/>
          <a:ext cx="424949" cy="693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126684"/>
          <a:ext cx="5779306" cy="693000"/>
        </a:xfrm>
        <a:prstGeom prst="rect">
          <a:avLst/>
        </a:prstGeom>
        <a:solidFill>
          <a:schemeClr val="accent5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kern="1200" dirty="0"/>
        </a:p>
      </dsp:txBody>
      <dsp:txXfrm>
        <a:off x="2723827" y="2126684"/>
        <a:ext cx="5779306" cy="693000"/>
      </dsp:txXfrm>
    </dsp:sp>
    <dsp:sp modelId="{9312B733-3AEB-49F6-8245-08553BA2949B}">
      <dsp:nvSpPr>
        <dsp:cNvPr id="0" name=""/>
        <dsp:cNvSpPr/>
      </dsp:nvSpPr>
      <dsp:spPr>
        <a:xfrm>
          <a:off x="4153" y="2877284"/>
          <a:ext cx="2124745" cy="75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Примања од продаје нефинансијске имовине</a:t>
          </a:r>
          <a:endParaRPr lang="en-US" sz="1600" b="1" kern="1200" dirty="0"/>
        </a:p>
      </dsp:txBody>
      <dsp:txXfrm>
        <a:off x="4153" y="2877284"/>
        <a:ext cx="2124745" cy="752400"/>
      </dsp:txXfrm>
    </dsp:sp>
    <dsp:sp modelId="{435AB433-2559-485A-A03D-C32F36288071}">
      <dsp:nvSpPr>
        <dsp:cNvPr id="0" name=""/>
        <dsp:cNvSpPr/>
      </dsp:nvSpPr>
      <dsp:spPr>
        <a:xfrm>
          <a:off x="2128898" y="2877284"/>
          <a:ext cx="424949" cy="7524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877284"/>
          <a:ext cx="5779306" cy="752400"/>
        </a:xfrm>
        <a:prstGeom prst="rect">
          <a:avLst/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kern="12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града.</a:t>
          </a:r>
          <a:endParaRPr lang="en-US" sz="1400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2723827" y="2877284"/>
        <a:ext cx="5779306" cy="752400"/>
      </dsp:txXfrm>
    </dsp:sp>
    <dsp:sp modelId="{EFAACCF6-3A6A-4536-89B0-F0A7C44F6BE1}">
      <dsp:nvSpPr>
        <dsp:cNvPr id="0" name=""/>
        <dsp:cNvSpPr/>
      </dsp:nvSpPr>
      <dsp:spPr>
        <a:xfrm>
          <a:off x="4153" y="3749159"/>
          <a:ext cx="2124745" cy="99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Примања од задуживања и  продаје финансијске имовине</a:t>
          </a:r>
          <a:endParaRPr lang="en-US" sz="1600" b="1" kern="1200" dirty="0"/>
        </a:p>
      </dsp:txBody>
      <dsp:txXfrm>
        <a:off x="4153" y="3749159"/>
        <a:ext cx="2124745" cy="990000"/>
      </dsp:txXfrm>
    </dsp:sp>
    <dsp:sp modelId="{6497CA82-45EE-4BD1-AEB4-CC3961FBFB74}">
      <dsp:nvSpPr>
        <dsp:cNvPr id="0" name=""/>
        <dsp:cNvSpPr/>
      </dsp:nvSpPr>
      <dsp:spPr>
        <a:xfrm>
          <a:off x="2128898" y="3687284"/>
          <a:ext cx="424949" cy="111375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723827" y="3687284"/>
          <a:ext cx="5779306" cy="1113750"/>
        </a:xfrm>
        <a:prstGeom prst="rect">
          <a:avLst/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0" i="0" kern="1200" dirty="0"/>
            <a:t>Примања од задуживања представљају приливе по основу примања од задуживања код пословних банака у земљи у корист нивоа градова. Примања од продаје финансијске имовине  представљају приливе по основу продаје домаћих акција и осталог капитала у корист нивоа градова</a:t>
          </a:r>
          <a:endParaRPr lang="en-US" sz="1400" kern="1200" dirty="0"/>
        </a:p>
      </dsp:txBody>
      <dsp:txXfrm>
        <a:off x="2723827" y="3687284"/>
        <a:ext cx="5779306" cy="1113750"/>
      </dsp:txXfrm>
    </dsp:sp>
    <dsp:sp modelId="{939B76D1-BB33-4E50-9ECD-839FB5787B95}">
      <dsp:nvSpPr>
        <dsp:cNvPr id="0" name=""/>
        <dsp:cNvSpPr/>
      </dsp:nvSpPr>
      <dsp:spPr>
        <a:xfrm>
          <a:off x="4153" y="4858634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1" kern="1200" dirty="0"/>
            <a:t>Пренета средства из ранијих година</a:t>
          </a:r>
          <a:endParaRPr lang="en-US" sz="1600" b="1" kern="1200" dirty="0"/>
        </a:p>
      </dsp:txBody>
      <dsp:txXfrm>
        <a:off x="4153" y="4858634"/>
        <a:ext cx="2124745" cy="534600"/>
      </dsp:txXfrm>
    </dsp:sp>
    <dsp:sp modelId="{7845F59F-6101-48DE-ABCC-EC5351843F5B}">
      <dsp:nvSpPr>
        <dsp:cNvPr id="0" name=""/>
        <dsp:cNvSpPr/>
      </dsp:nvSpPr>
      <dsp:spPr>
        <a:xfrm>
          <a:off x="2128898" y="4858634"/>
          <a:ext cx="424949" cy="5346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858634"/>
          <a:ext cx="5779306" cy="534600"/>
        </a:xfrm>
        <a:prstGeom prst="rect">
          <a:avLst/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/>
            <a:t> Представљају вишак прихода буџета града који нису потрошени у претходној  буџетској години</a:t>
          </a:r>
          <a:endParaRPr lang="en-US" sz="1400" kern="1200" dirty="0"/>
        </a:p>
      </dsp:txBody>
      <dsp:txXfrm>
        <a:off x="2723827" y="4858634"/>
        <a:ext cx="5779306" cy="5346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168686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Расходи за запослене</a:t>
          </a:r>
          <a:endParaRPr lang="en-US" sz="1500" b="1" kern="1200" dirty="0"/>
        </a:p>
      </dsp:txBody>
      <dsp:txXfrm>
        <a:off x="0" y="168686"/>
        <a:ext cx="2055390" cy="297000"/>
      </dsp:txXfrm>
    </dsp:sp>
    <dsp:sp modelId="{02385D1D-92EB-445D-B736-940004751C79}">
      <dsp:nvSpPr>
        <dsp:cNvPr id="0" name=""/>
        <dsp:cNvSpPr/>
      </dsp:nvSpPr>
      <dsp:spPr>
        <a:xfrm>
          <a:off x="2055390" y="66593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66593"/>
          <a:ext cx="5590663" cy="501187"/>
        </a:xfrm>
        <a:prstGeom prst="rect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chemeClr val="accent5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Расходи за запослене </a:t>
          </a:r>
          <a:r>
            <a:rPr lang="sr-Cyrl-RS" sz="1400" kern="1200" dirty="0"/>
            <a:t>представљају све трошкове за запослене, како у управи тако и код буџетских корисника</a:t>
          </a:r>
          <a:endParaRPr lang="en-US" sz="1400" kern="1200" dirty="0"/>
        </a:p>
      </dsp:txBody>
      <dsp:txXfrm>
        <a:off x="2630900" y="66593"/>
        <a:ext cx="5590663" cy="501187"/>
      </dsp:txXfrm>
    </dsp:sp>
    <dsp:sp modelId="{F40D94EA-52E0-4740-A924-EAF350BDF213}">
      <dsp:nvSpPr>
        <dsp:cNvPr id="0" name=""/>
        <dsp:cNvSpPr/>
      </dsp:nvSpPr>
      <dsp:spPr>
        <a:xfrm>
          <a:off x="0" y="723584"/>
          <a:ext cx="2055390" cy="501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Коришћење роба и услуга </a:t>
          </a:r>
          <a:endParaRPr lang="en-US" sz="1500" kern="1200" dirty="0"/>
        </a:p>
      </dsp:txBody>
      <dsp:txXfrm>
        <a:off x="0" y="723584"/>
        <a:ext cx="2055390" cy="501187"/>
      </dsp:txXfrm>
    </dsp:sp>
    <dsp:sp modelId="{0E930D30-96BC-4D43-B65A-EE88C46DBE48}">
      <dsp:nvSpPr>
        <dsp:cNvPr id="0" name=""/>
        <dsp:cNvSpPr/>
      </dsp:nvSpPr>
      <dsp:spPr>
        <a:xfrm>
          <a:off x="2055390" y="621780"/>
          <a:ext cx="411078" cy="704794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621780"/>
          <a:ext cx="5590663" cy="704794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Коришћење роба и услуга </a:t>
          </a:r>
          <a:r>
            <a:rPr lang="sr-Cyrl-RS" sz="1400" kern="12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kern="1200" dirty="0"/>
        </a:p>
      </dsp:txBody>
      <dsp:txXfrm>
        <a:off x="2630900" y="621780"/>
        <a:ext cx="5590663" cy="704794"/>
      </dsp:txXfrm>
    </dsp:sp>
    <dsp:sp modelId="{CCB8139E-CA19-491D-9FCD-6BF28923C725}">
      <dsp:nvSpPr>
        <dsp:cNvPr id="0" name=""/>
        <dsp:cNvSpPr/>
      </dsp:nvSpPr>
      <dsp:spPr>
        <a:xfrm>
          <a:off x="0" y="1677575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Дотације и трансфери</a:t>
          </a:r>
          <a:endParaRPr lang="en-US" sz="1500" b="1" kern="1200" dirty="0"/>
        </a:p>
      </dsp:txBody>
      <dsp:txXfrm>
        <a:off x="0" y="1677575"/>
        <a:ext cx="2055390" cy="297000"/>
      </dsp:txXfrm>
    </dsp:sp>
    <dsp:sp modelId="{14D1633C-A097-4A5A-8269-B04E98857E56}">
      <dsp:nvSpPr>
        <dsp:cNvPr id="0" name=""/>
        <dsp:cNvSpPr/>
      </dsp:nvSpPr>
      <dsp:spPr>
        <a:xfrm>
          <a:off x="2055390" y="1380575"/>
          <a:ext cx="411078" cy="891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380575"/>
          <a:ext cx="5590663" cy="891000"/>
        </a:xfrm>
        <a:prstGeom prst="rect">
          <a:avLst/>
        </a:prstGeom>
        <a:gradFill flip="none" rotWithShape="0">
          <a:gsLst>
            <a:gs pos="0">
              <a:schemeClr val="accent2">
                <a:lumMod val="60000"/>
                <a:lumOff val="40000"/>
                <a:shade val="30000"/>
                <a:satMod val="115000"/>
              </a:schemeClr>
            </a:gs>
            <a:gs pos="50000">
              <a:schemeClr val="accent2">
                <a:lumMod val="60000"/>
                <a:lumOff val="40000"/>
                <a:shade val="67500"/>
                <a:satMod val="115000"/>
              </a:schemeClr>
            </a:gs>
            <a:gs pos="100000">
              <a:schemeClr val="accent2">
                <a:lumMod val="60000"/>
                <a:lumOff val="4000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Дотације и трансфери </a:t>
          </a:r>
          <a:r>
            <a:rPr lang="sr-Cyrl-RS" sz="1400" kern="1200" dirty="0"/>
            <a:t>су трошкови које локална самоуправа </a:t>
          </a:r>
          <a:r>
            <a:rPr lang="ru-RU" sz="1400" kern="12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kern="1200" dirty="0"/>
            <a:t> као што су школе, центар за социјални рад, дом здравља.</a:t>
          </a:r>
          <a:r>
            <a:rPr lang="en-US" sz="1400" kern="1200" dirty="0"/>
            <a:t> </a:t>
          </a:r>
        </a:p>
      </dsp:txBody>
      <dsp:txXfrm>
        <a:off x="2630900" y="1380575"/>
        <a:ext cx="5590663" cy="891000"/>
      </dsp:txXfrm>
    </dsp:sp>
    <dsp:sp modelId="{9312B733-3AEB-49F6-8245-08553BA2949B}">
      <dsp:nvSpPr>
        <dsp:cNvPr id="0" name=""/>
        <dsp:cNvSpPr/>
      </dsp:nvSpPr>
      <dsp:spPr>
        <a:xfrm>
          <a:off x="0" y="2427669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Остали расходи</a:t>
          </a:r>
          <a:endParaRPr lang="en-US" sz="1500" b="1" kern="1200" dirty="0"/>
        </a:p>
      </dsp:txBody>
      <dsp:txXfrm>
        <a:off x="0" y="2427669"/>
        <a:ext cx="2055390" cy="297000"/>
      </dsp:txXfrm>
    </dsp:sp>
    <dsp:sp modelId="{435AB433-2559-485A-A03D-C32F36288071}">
      <dsp:nvSpPr>
        <dsp:cNvPr id="0" name=""/>
        <dsp:cNvSpPr/>
      </dsp:nvSpPr>
      <dsp:spPr>
        <a:xfrm>
          <a:off x="2055390" y="2325575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0900" y="2325575"/>
          <a:ext cx="5590663" cy="501187"/>
        </a:xfrm>
        <a:prstGeom prst="rect">
          <a:avLst/>
        </a:prstGeom>
        <a:solidFill>
          <a:schemeClr val="tx1">
            <a:lumMod val="65000"/>
            <a:lumOff val="3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Остали расходи </a:t>
          </a:r>
          <a:r>
            <a:rPr lang="sr-Cyrl-RS" sz="1400" kern="1200" dirty="0"/>
            <a:t>обухватају дотације невладиним организацијама, порезе, таксе, новчане казне.</a:t>
          </a:r>
          <a:endParaRPr lang="en-US" sz="1400" kern="1200" dirty="0"/>
        </a:p>
      </dsp:txBody>
      <dsp:txXfrm>
        <a:off x="2630900" y="2325575"/>
        <a:ext cx="5590663" cy="501187"/>
      </dsp:txXfrm>
    </dsp:sp>
    <dsp:sp modelId="{EFAACCF6-3A6A-4536-89B0-F0A7C44F6BE1}">
      <dsp:nvSpPr>
        <dsp:cNvPr id="0" name=""/>
        <dsp:cNvSpPr/>
      </dsp:nvSpPr>
      <dsp:spPr>
        <a:xfrm>
          <a:off x="0" y="2982856"/>
          <a:ext cx="205740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Субвенције</a:t>
          </a:r>
          <a:endParaRPr lang="en-US" sz="1500" b="1" kern="1200" dirty="0"/>
        </a:p>
      </dsp:txBody>
      <dsp:txXfrm>
        <a:off x="0" y="2982856"/>
        <a:ext cx="2057400" cy="297000"/>
      </dsp:txXfrm>
    </dsp:sp>
    <dsp:sp modelId="{6497CA82-45EE-4BD1-AEB4-CC3961FBFB74}">
      <dsp:nvSpPr>
        <dsp:cNvPr id="0" name=""/>
        <dsp:cNvSpPr/>
      </dsp:nvSpPr>
      <dsp:spPr>
        <a:xfrm>
          <a:off x="2057399" y="2880762"/>
          <a:ext cx="411480" cy="501187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80762"/>
          <a:ext cx="5596128" cy="501187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/>
            <a:t>Субвенције</a:t>
          </a:r>
          <a:r>
            <a:rPr lang="ru-RU" sz="1400" kern="1200" dirty="0"/>
            <a:t> сe одобравају за функционисање међумесног превоза и  пољопривредним произвођачима. </a:t>
          </a:r>
          <a:endParaRPr lang="en-US" sz="1400" kern="1200" dirty="0"/>
        </a:p>
      </dsp:txBody>
      <dsp:txXfrm>
        <a:off x="2633471" y="2880762"/>
        <a:ext cx="5596128" cy="501187"/>
      </dsp:txXfrm>
    </dsp:sp>
    <dsp:sp modelId="{939B76D1-BB33-4E50-9ECD-839FB5787B95}">
      <dsp:nvSpPr>
        <dsp:cNvPr id="0" name=""/>
        <dsp:cNvSpPr/>
      </dsp:nvSpPr>
      <dsp:spPr>
        <a:xfrm>
          <a:off x="0" y="3538044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Социјална заштита</a:t>
          </a:r>
          <a:endParaRPr lang="en-US" sz="1500" b="1" kern="1200" dirty="0"/>
        </a:p>
      </dsp:txBody>
      <dsp:txXfrm>
        <a:off x="0" y="3538044"/>
        <a:ext cx="2055390" cy="297000"/>
      </dsp:txXfrm>
    </dsp:sp>
    <dsp:sp modelId="{7845F59F-6101-48DE-ABCC-EC5351843F5B}">
      <dsp:nvSpPr>
        <dsp:cNvPr id="0" name=""/>
        <dsp:cNvSpPr/>
      </dsp:nvSpPr>
      <dsp:spPr>
        <a:xfrm>
          <a:off x="2055390" y="3435950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435950"/>
          <a:ext cx="5590663" cy="501187"/>
        </a:xfrm>
        <a:prstGeom prst="rect">
          <a:avLst/>
        </a:prstGeom>
        <a:solidFill>
          <a:srgbClr val="CE46A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400" b="1" kern="1200" dirty="0"/>
            <a:t>Социјална заштита </a:t>
          </a:r>
          <a:r>
            <a:rPr lang="sr-Cyrl-RS" sz="1400" kern="1200" dirty="0"/>
            <a:t>обухвата све трошкове исплате социјалне помоћи за различите категорије грађана.</a:t>
          </a:r>
          <a:endParaRPr lang="en-US" sz="1400" kern="1200" dirty="0"/>
        </a:p>
      </dsp:txBody>
      <dsp:txXfrm>
        <a:off x="2630900" y="3435950"/>
        <a:ext cx="5590663" cy="501187"/>
      </dsp:txXfrm>
    </dsp:sp>
    <dsp:sp modelId="{B471A916-B6F4-4017-A447-E2C98CEE19B9}">
      <dsp:nvSpPr>
        <dsp:cNvPr id="0" name=""/>
        <dsp:cNvSpPr/>
      </dsp:nvSpPr>
      <dsp:spPr>
        <a:xfrm>
          <a:off x="0" y="42138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Буџетска резерва</a:t>
          </a:r>
          <a:endParaRPr lang="en-US" sz="1500" b="1" kern="1200" dirty="0"/>
        </a:p>
      </dsp:txBody>
      <dsp:txXfrm>
        <a:off x="0" y="4213887"/>
        <a:ext cx="2055390" cy="297000"/>
      </dsp:txXfrm>
    </dsp:sp>
    <dsp:sp modelId="{7F976215-9D17-4223-A92A-D3302071B429}">
      <dsp:nvSpPr>
        <dsp:cNvPr id="0" name=""/>
        <dsp:cNvSpPr/>
      </dsp:nvSpPr>
      <dsp:spPr>
        <a:xfrm>
          <a:off x="2055390" y="39911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3991137"/>
          <a:ext cx="5590663" cy="742500"/>
        </a:xfrm>
        <a:prstGeom prst="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b="1" kern="1200" dirty="0"/>
            <a:t>Буџетска резерва </a:t>
          </a:r>
          <a:r>
            <a:rPr lang="sr-Cyrl-RS" sz="1500" kern="1200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sz="1500" kern="1200" dirty="0"/>
        </a:p>
      </dsp:txBody>
      <dsp:txXfrm>
        <a:off x="2630900" y="3991137"/>
        <a:ext cx="5590663" cy="742500"/>
      </dsp:txXfrm>
    </dsp:sp>
    <dsp:sp modelId="{320B77C6-F8A0-4CEB-8B55-79E4A1BAF9E9}">
      <dsp:nvSpPr>
        <dsp:cNvPr id="0" name=""/>
        <dsp:cNvSpPr/>
      </dsp:nvSpPr>
      <dsp:spPr>
        <a:xfrm>
          <a:off x="0" y="50103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lvl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b="1" kern="1200" dirty="0"/>
            <a:t>Капитални издаци</a:t>
          </a:r>
          <a:endParaRPr lang="en-US" sz="1500" b="1" kern="1200" dirty="0"/>
        </a:p>
      </dsp:txBody>
      <dsp:txXfrm>
        <a:off x="0" y="5010387"/>
        <a:ext cx="2055390" cy="297000"/>
      </dsp:txXfrm>
    </dsp:sp>
    <dsp:sp modelId="{803A06C6-F698-48F4-A91D-0B2B17EECBA4}">
      <dsp:nvSpPr>
        <dsp:cNvPr id="0" name=""/>
        <dsp:cNvSpPr/>
      </dsp:nvSpPr>
      <dsp:spPr>
        <a:xfrm>
          <a:off x="2055390" y="47876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787637"/>
          <a:ext cx="5590663" cy="742500"/>
        </a:xfrm>
        <a:prstGeom prst="rect">
          <a:avLst/>
        </a:prstGeom>
        <a:gradFill flip="none" rotWithShape="0">
          <a:gsLst>
            <a:gs pos="0">
              <a:schemeClr val="accent1">
                <a:lumMod val="60000"/>
                <a:lumOff val="40000"/>
                <a:shade val="30000"/>
                <a:satMod val="115000"/>
              </a:schemeClr>
            </a:gs>
            <a:gs pos="50000">
              <a:schemeClr val="accent1">
                <a:lumMod val="60000"/>
                <a:lumOff val="40000"/>
                <a:shade val="67500"/>
                <a:satMod val="115000"/>
              </a:schemeClr>
            </a:gs>
            <a:gs pos="100000">
              <a:schemeClr val="accent1">
                <a:lumMod val="60000"/>
                <a:lumOff val="40000"/>
                <a:shade val="100000"/>
                <a:satMod val="115000"/>
              </a:schemeClr>
            </a:gs>
          </a:gsLst>
          <a:lin ang="108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sz="1500" b="1" kern="1200" dirty="0"/>
            <a:t>Капитални издаци </a:t>
          </a:r>
          <a:r>
            <a:rPr lang="sr-Cyrl-RS" sz="1500" kern="1200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sz="1500" kern="1200" dirty="0"/>
        </a:p>
      </dsp:txBody>
      <dsp:txXfrm>
        <a:off x="2630900" y="4787637"/>
        <a:ext cx="5590663" cy="7425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F30694-D224-4AFD-83D0-A9B26CD4AE63}">
      <dsp:nvSpPr>
        <dsp:cNvPr id="0" name=""/>
        <dsp:cNvSpPr/>
      </dsp:nvSpPr>
      <dsp:spPr>
        <a:xfrm>
          <a:off x="2913617" y="1139206"/>
          <a:ext cx="2767489" cy="2767489"/>
        </a:xfrm>
        <a:prstGeom prst="ellipse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200" kern="1200" dirty="0"/>
            <a:t>Укупно </a:t>
          </a:r>
          <a:r>
            <a:rPr lang="sr-Cyrl-RS" sz="2200" kern="1200" dirty="0" smtClean="0"/>
            <a:t>планирани расходи </a:t>
          </a:r>
          <a:r>
            <a:rPr lang="sr-Cyrl-RS" sz="2200" kern="1200" dirty="0"/>
            <a:t>и издаци износе </a:t>
          </a:r>
          <a:r>
            <a:rPr lang="en-US" sz="2200" kern="1200" dirty="0" smtClean="0"/>
            <a:t>829.011.630,00</a:t>
          </a:r>
          <a:r>
            <a:rPr lang="sr-Cyrl-RS" sz="2200" b="1" kern="1200" dirty="0" smtClean="0"/>
            <a:t> </a:t>
          </a:r>
          <a:r>
            <a:rPr lang="sr-Cyrl-RS" sz="2200" kern="1200" dirty="0" smtClean="0"/>
            <a:t>динара</a:t>
          </a:r>
          <a:endParaRPr lang="sr-Latn-RS" sz="2200" kern="1200" dirty="0"/>
        </a:p>
      </dsp:txBody>
      <dsp:txXfrm>
        <a:off x="3318906" y="1544495"/>
        <a:ext cx="1956911" cy="1956911"/>
      </dsp:txXfrm>
    </dsp:sp>
    <dsp:sp modelId="{581D9C24-D691-4644-99EB-4A6B1D74C269}">
      <dsp:nvSpPr>
        <dsp:cNvPr id="0" name=""/>
        <dsp:cNvSpPr/>
      </dsp:nvSpPr>
      <dsp:spPr>
        <a:xfrm>
          <a:off x="3605490" y="27364"/>
          <a:ext cx="1383744" cy="1383744"/>
        </a:xfrm>
        <a:prstGeom prst="ellipse">
          <a:avLst/>
        </a:prstGeom>
        <a:solidFill>
          <a:srgbClr val="FF0000"/>
        </a:soli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/>
            <a:t>Расходи за запослене </a:t>
          </a:r>
          <a:r>
            <a:rPr lang="sr-Cyrl-RS" sz="1100" b="1" kern="1200" dirty="0" smtClean="0"/>
            <a:t>225,466,836</a:t>
          </a:r>
          <a:r>
            <a:rPr lang="en-US" sz="1100" b="1" kern="1200" dirty="0" smtClean="0"/>
            <a:t>      </a:t>
          </a:r>
          <a:r>
            <a:rPr lang="sr-Cyrl-RS" sz="1100" kern="1200" dirty="0" smtClean="0"/>
            <a:t>динара</a:t>
          </a:r>
          <a:endParaRPr lang="sr-Latn-RS" sz="1100" kern="1200" dirty="0"/>
        </a:p>
      </dsp:txBody>
      <dsp:txXfrm>
        <a:off x="3808135" y="230009"/>
        <a:ext cx="978454" cy="978454"/>
      </dsp:txXfrm>
    </dsp:sp>
    <dsp:sp modelId="{00760FBC-BB29-4E8F-A3FA-0B8C20635B76}">
      <dsp:nvSpPr>
        <dsp:cNvPr id="0" name=""/>
        <dsp:cNvSpPr/>
      </dsp:nvSpPr>
      <dsp:spPr>
        <a:xfrm>
          <a:off x="4764895" y="449353"/>
          <a:ext cx="1383744" cy="1383744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/>
            <a:t>Коришћење роба и услуга </a:t>
          </a:r>
          <a:r>
            <a:rPr lang="sr-Cyrl-RS" sz="1100" b="1" kern="1200" dirty="0" smtClean="0"/>
            <a:t>300,046,000</a:t>
          </a:r>
          <a:r>
            <a:rPr lang="en-US" sz="1100" b="1" kern="1200" dirty="0" smtClean="0"/>
            <a:t>      </a:t>
          </a:r>
          <a:endParaRPr lang="sr-Latn-RS" sz="1100" kern="1200" dirty="0"/>
        </a:p>
      </dsp:txBody>
      <dsp:txXfrm>
        <a:off x="4967540" y="651998"/>
        <a:ext cx="978454" cy="978454"/>
      </dsp:txXfrm>
    </dsp:sp>
    <dsp:sp modelId="{6E484F8A-3CF3-4AFF-9FB8-1AE41894B273}">
      <dsp:nvSpPr>
        <dsp:cNvPr id="0" name=""/>
        <dsp:cNvSpPr/>
      </dsp:nvSpPr>
      <dsp:spPr>
        <a:xfrm>
          <a:off x="5440355" y="1520826"/>
          <a:ext cx="1383744" cy="1383744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/>
            <a:t>Отплата камата </a:t>
          </a:r>
          <a:r>
            <a:rPr lang="en-US" sz="1100" b="1" kern="1200" dirty="0" smtClean="0"/>
            <a:t>10,200,000 </a:t>
          </a:r>
          <a:r>
            <a:rPr lang="sr-Cyrl-RS" sz="1100" b="1" kern="1200" dirty="0" smtClean="0"/>
            <a:t> </a:t>
          </a:r>
          <a:r>
            <a:rPr lang="sr-Cyrl-RS" sz="1100" kern="1200" dirty="0" smtClean="0"/>
            <a:t>динара </a:t>
          </a:r>
          <a:endParaRPr lang="sr-Latn-RS" sz="1100" kern="1200" dirty="0"/>
        </a:p>
      </dsp:txBody>
      <dsp:txXfrm>
        <a:off x="5643000" y="1723471"/>
        <a:ext cx="978454" cy="978454"/>
      </dsp:txXfrm>
    </dsp:sp>
    <dsp:sp modelId="{34B43685-141A-4461-AE6A-301BAC908C60}">
      <dsp:nvSpPr>
        <dsp:cNvPr id="0" name=""/>
        <dsp:cNvSpPr/>
      </dsp:nvSpPr>
      <dsp:spPr>
        <a:xfrm>
          <a:off x="5167552" y="2732935"/>
          <a:ext cx="1383744" cy="1383744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/>
            <a:t>Субвенције </a:t>
          </a:r>
          <a:r>
            <a:rPr lang="en-US" sz="1100" b="1" kern="1200" dirty="0" smtClean="0"/>
            <a:t>1</a:t>
          </a:r>
          <a:r>
            <a:rPr lang="sr-Cyrl-RS" sz="1100" b="1" kern="1200" dirty="0" smtClean="0"/>
            <a:t>3</a:t>
          </a:r>
          <a:r>
            <a:rPr lang="en-US" sz="1100" b="1" kern="1200" dirty="0" smtClean="0"/>
            <a:t>,500,000      </a:t>
          </a:r>
          <a:r>
            <a:rPr lang="sr-Cyrl-RS" sz="1100" kern="1200" dirty="0" smtClean="0"/>
            <a:t>динара</a:t>
          </a:r>
          <a:endParaRPr lang="sr-Latn-RS" sz="1100" kern="1200" dirty="0"/>
        </a:p>
      </dsp:txBody>
      <dsp:txXfrm>
        <a:off x="5370197" y="2935580"/>
        <a:ext cx="978454" cy="978454"/>
      </dsp:txXfrm>
    </dsp:sp>
    <dsp:sp modelId="{EEF973BF-B90E-4D0F-AC07-BB28F004C6A7}">
      <dsp:nvSpPr>
        <dsp:cNvPr id="0" name=""/>
        <dsp:cNvSpPr/>
      </dsp:nvSpPr>
      <dsp:spPr>
        <a:xfrm>
          <a:off x="4222396" y="3526015"/>
          <a:ext cx="1383744" cy="1383744"/>
        </a:xfrm>
        <a:prstGeom prst="ellipse">
          <a:avLst/>
        </a:prstGeom>
        <a:solidFill>
          <a:schemeClr val="accent5">
            <a:lumMod val="75000"/>
          </a:schemeClr>
        </a:soli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/>
            <a:t>Донације, дотације и трансфери </a:t>
          </a:r>
          <a:r>
            <a:rPr lang="sr-Cyrl-RS" sz="1100" b="1" kern="1200" dirty="0" smtClean="0"/>
            <a:t>60</a:t>
          </a:r>
          <a:r>
            <a:rPr lang="en-US" sz="1100" b="1" kern="1200" dirty="0" smtClean="0"/>
            <a:t>,</a:t>
          </a:r>
          <a:r>
            <a:rPr lang="sr-Cyrl-RS" sz="1100" b="1" kern="1200" dirty="0" smtClean="0"/>
            <a:t>460</a:t>
          </a:r>
          <a:r>
            <a:rPr lang="en-US" sz="1100" b="1" kern="1200" dirty="0" smtClean="0"/>
            <a:t>,000      </a:t>
          </a:r>
          <a:r>
            <a:rPr lang="sr-Cyrl-RS" sz="1100" kern="1200" dirty="0" smtClean="0"/>
            <a:t>динара</a:t>
          </a:r>
          <a:endParaRPr lang="sr-Latn-RS" sz="1100" kern="1200" dirty="0"/>
        </a:p>
      </dsp:txBody>
      <dsp:txXfrm>
        <a:off x="4425041" y="3728660"/>
        <a:ext cx="978454" cy="978454"/>
      </dsp:txXfrm>
    </dsp:sp>
    <dsp:sp modelId="{281404DC-9187-40D0-97FF-0D818AB2F366}">
      <dsp:nvSpPr>
        <dsp:cNvPr id="0" name=""/>
        <dsp:cNvSpPr/>
      </dsp:nvSpPr>
      <dsp:spPr>
        <a:xfrm>
          <a:off x="2988583" y="3526015"/>
          <a:ext cx="1383744" cy="1383744"/>
        </a:xfrm>
        <a:prstGeom prst="ellipse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/>
            <a:t>Социјално осигурање и социјална заштита </a:t>
          </a:r>
          <a:r>
            <a:rPr lang="en-US" sz="1100" b="1" kern="1200" dirty="0" smtClean="0"/>
            <a:t>2</a:t>
          </a:r>
          <a:r>
            <a:rPr lang="sr-Cyrl-RS" sz="1100" b="1" kern="1200" dirty="0" smtClean="0"/>
            <a:t>9</a:t>
          </a:r>
          <a:r>
            <a:rPr lang="en-US" sz="1100" b="1" kern="1200" dirty="0" smtClean="0"/>
            <a:t>,</a:t>
          </a:r>
          <a:r>
            <a:rPr lang="sr-Cyrl-RS" sz="1100" b="1" kern="1200" dirty="0" smtClean="0"/>
            <a:t>200,000</a:t>
          </a:r>
          <a:r>
            <a:rPr lang="en-US" sz="1100" b="1" kern="1200" dirty="0" smtClean="0"/>
            <a:t>      </a:t>
          </a:r>
          <a:r>
            <a:rPr lang="sr-Cyrl-RS" sz="1100" kern="1200" dirty="0" smtClean="0"/>
            <a:t>динара</a:t>
          </a:r>
          <a:endParaRPr lang="sr-Latn-RS" sz="1100" kern="1200" dirty="0"/>
        </a:p>
      </dsp:txBody>
      <dsp:txXfrm>
        <a:off x="3191228" y="3728660"/>
        <a:ext cx="978454" cy="978454"/>
      </dsp:txXfrm>
    </dsp:sp>
    <dsp:sp modelId="{ADDA55F8-68B2-4192-A0FF-92D5AADED3EF}">
      <dsp:nvSpPr>
        <dsp:cNvPr id="0" name=""/>
        <dsp:cNvSpPr/>
      </dsp:nvSpPr>
      <dsp:spPr>
        <a:xfrm>
          <a:off x="2043427" y="2732935"/>
          <a:ext cx="1383744" cy="1383744"/>
        </a:xfrm>
        <a:prstGeom prst="ellipse">
          <a:avLst/>
        </a:prstGeom>
        <a:solidFill>
          <a:schemeClr val="accent2">
            <a:lumMod val="20000"/>
            <a:lumOff val="80000"/>
          </a:schemeClr>
        </a:soli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/>
            <a:t>Остали расходи </a:t>
          </a:r>
          <a:r>
            <a:rPr lang="sr-Cyrl-RS" sz="1100" b="1" kern="1200" dirty="0" smtClean="0"/>
            <a:t>76,638,794             д</a:t>
          </a:r>
          <a:r>
            <a:rPr lang="sr-Cyrl-RS" sz="1100" kern="1200" dirty="0" smtClean="0"/>
            <a:t>инара</a:t>
          </a:r>
          <a:endParaRPr lang="sr-Latn-RS" sz="1100" kern="1200" dirty="0"/>
        </a:p>
      </dsp:txBody>
      <dsp:txXfrm>
        <a:off x="2246072" y="2935580"/>
        <a:ext cx="978454" cy="978454"/>
      </dsp:txXfrm>
    </dsp:sp>
    <dsp:sp modelId="{68D8E666-A4BC-49C9-9193-F48DBF84BB6B}">
      <dsp:nvSpPr>
        <dsp:cNvPr id="0" name=""/>
        <dsp:cNvSpPr/>
      </dsp:nvSpPr>
      <dsp:spPr>
        <a:xfrm>
          <a:off x="1829178" y="1517866"/>
          <a:ext cx="1383744" cy="138374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/>
            <a:t>Капитални издаци </a:t>
          </a:r>
          <a:r>
            <a:rPr lang="sr-Cyrl-RS" sz="1100" b="1" kern="1200" dirty="0" smtClean="0"/>
            <a:t>84,200</a:t>
          </a:r>
          <a:r>
            <a:rPr lang="en-US" sz="1100" b="1" kern="1200" dirty="0" smtClean="0"/>
            <a:t>,000      </a:t>
          </a:r>
          <a:r>
            <a:rPr lang="sr-Cyrl-RS" sz="1100" kern="1200" dirty="0" smtClean="0"/>
            <a:t>динара</a:t>
          </a:r>
          <a:endParaRPr lang="sr-Latn-RS" sz="1100" kern="1200" dirty="0"/>
        </a:p>
      </dsp:txBody>
      <dsp:txXfrm>
        <a:off x="2031823" y="1720511"/>
        <a:ext cx="978454" cy="978454"/>
      </dsp:txXfrm>
    </dsp:sp>
    <dsp:sp modelId="{32B55D38-2023-4C98-82BD-8CEDFD10705F}">
      <dsp:nvSpPr>
        <dsp:cNvPr id="0" name=""/>
        <dsp:cNvSpPr/>
      </dsp:nvSpPr>
      <dsp:spPr>
        <a:xfrm>
          <a:off x="2446084" y="449353"/>
          <a:ext cx="1383744" cy="1383744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/>
            <a:t>Издаци за отплату главнице </a:t>
          </a:r>
          <a:r>
            <a:rPr lang="sr-Cyrl-RS" sz="1100" kern="1200" dirty="0" smtClean="0"/>
            <a:t>2</a:t>
          </a:r>
          <a:r>
            <a:rPr lang="en-US" sz="1100" b="1" kern="1200" dirty="0" smtClean="0"/>
            <a:t>1,000,000      </a:t>
          </a:r>
          <a:r>
            <a:rPr lang="sr-Cyrl-RS" sz="1100" kern="1200" dirty="0" smtClean="0"/>
            <a:t>динара</a:t>
          </a:r>
          <a:endParaRPr lang="sr-Latn-RS" sz="1100" kern="1200" dirty="0"/>
        </a:p>
      </dsp:txBody>
      <dsp:txXfrm>
        <a:off x="2648729" y="651998"/>
        <a:ext cx="978454" cy="9784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BD504-8480-4DE2-ACB2-66AE9850ACB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0101A-171B-4CFE-B7D9-BBC79FFF7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190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0101A-171B-4CFE-B7D9-BBC79FFF792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995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AE25A9F-D05D-446D-8C7F-8DB48AB53B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F9EAC8B9-0518-41D7-9FF0-0C6CF272E9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EDB3568-6FA5-4663-833A-F93AE8F04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0E96B7A-D9B7-4D84-AED4-57A3595D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A2F4DDF-22EF-4E7D-B929-8F7E027A3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53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3DE9282-0394-45D8-96E8-FCBCD5443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970C16F-ACED-4CB8-86C7-A3FEA63D52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F8E3B72-D77A-4B52-9FBC-D32956952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8887BEB-1A82-432A-9604-723635F7D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476C745-169E-4DA8-B533-97091C49E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859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EF6869B6-825A-4701-8933-F71822EF7A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64EF401-B741-4F09-9438-8FB0F2058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46A2CDC-CA33-4EE9-B4D4-CB201DE57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2B296C7-8274-4E37-956F-1477F18E5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7333594-FCF0-449B-B72E-3AFC50A40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1275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71528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369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46F43FE-14CB-453B-BB96-8EE89C2E7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2225C94-3053-41C6-B2ED-CAD1E095B2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923958D-1D78-4359-BF72-CD7F5F649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F4B2437-14DA-423C-A602-E4E321856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6F58A1B-A2CB-44AF-AD78-B2EB170D6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073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6195F8-998C-41D1-B8CF-8DFCD910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054285C-F415-447B-B8A8-DECFAE8BA3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A2CBFED-E6B1-48F2-BB79-8AB25424F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AD087C8-B6FE-4F52-BCDB-19BD666AB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EF6432D-C938-4BDF-B39F-1F6C3DFFB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283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BFFB0FA-6A82-4069-9FC5-1E0CDECB7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C9D9507-AACB-4C10-8969-CB97A76E47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2F00881-16C6-4D4D-9C7B-C31B88986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7E2746D-E46F-4F2E-BC09-C705F6BF0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6EA16F6-6C7B-45E6-917E-963B0D29C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DAED203-15B6-401C-B236-D1E51C811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663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FC08CDE-F75E-4AF2-8227-77F950278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C86F43C-2471-41B6-9B22-216FD41DC7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B7380BC8-C9B2-4C19-8B16-BDC7CF28BA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D3909623-3A65-4F0B-95E4-E62C5996A5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D1982A7-18F3-41A5-93AC-75F7E92CB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24A3B94E-5561-4BED-9D3C-83603E46A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40F93032-7ACE-4A51-BE56-97242235A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3AF60C1F-EA96-431F-AD86-129A44A24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3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A08D340-DEF3-4221-8AF8-A0541DC4A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1A6E79B7-6084-434E-A50C-A84F986EC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A49E3F8B-8C71-4E71-B609-951499D6B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72D3034C-024D-4488-95F7-1745C3650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59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C0AA7940-A45B-4672-96B9-35491CD48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87A766C-4F4D-4E9C-A8CF-91B428571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5C76D47-0BC1-4AA6-96B4-83C210CB3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977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DC497C7-6691-497E-AC61-D5887206D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8F6EFC6-893A-4FA1-A92E-8A2034BE2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63A859D-9A21-4E33-B05C-E822418417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1D4DEC3-AA9B-4487-9081-F79252A41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E4731A0-78B7-4648-987B-A574DC4E3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7A54CAF-4FF2-4CA3-96CF-430A495DB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25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2010629-077B-4AFB-9F28-AA9565504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D1776673-B830-4BB6-B471-DE560F364E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07771AE-157E-4AA2-992E-082236010D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2AFDA13-D9BC-46E8-8D7C-2C3465C93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D23E95F-9C7D-4A35-BCAC-5A0A77A1E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0FF7389-155F-463D-8D30-786F62C9F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507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8BFCDC8C-238F-4027-B74A-2569DBBDB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D0EFCF6-E3A6-42E0-AB95-97A0B6BC0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6D502FF-8689-4792-8763-5EF1227133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F255B5E-8D80-43A7-81D0-A4A5F34FF5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B5BF4B0-D76D-4266-8C4A-F2DD028620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63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4020" r:id="rId12"/>
    <p:sldLayoutId id="2147484021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Excel_Macro-Enabled_Worksheet1.xlsm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600200"/>
          </a:xfr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Грађански водич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кроз одлуку о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буџету </a:t>
            </a:r>
            <a:r>
              <a:rPr lang="sr-Cyrl-R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општине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Бела Паланка за 202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годину</a:t>
            </a:r>
            <a:endParaRPr lang="en-US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wiss Light YU" pitchFamily="34" charset="0"/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74320" y="1981200"/>
            <a:ext cx="8488680" cy="23622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endParaRPr lang="sr-Cyrl-RS" dirty="0"/>
          </a:p>
          <a:p>
            <a:endParaRPr lang="sr-Cyrl-RS" dirty="0"/>
          </a:p>
          <a:p>
            <a:endParaRPr lang="sr-Cyrl-RS" dirty="0"/>
          </a:p>
          <a:p>
            <a:pPr lvl="2"/>
            <a:endParaRPr lang="sr-Cyrl-RS" dirty="0"/>
          </a:p>
          <a:p>
            <a:pPr lvl="2"/>
            <a:endParaRPr lang="sr-Cyrl-RS" dirty="0"/>
          </a:p>
          <a:p>
            <a:pPr marL="342202" lvl="2" indent="0">
              <a:buNone/>
            </a:pPr>
            <a:endParaRPr lang="sr-Latn-RS" dirty="0"/>
          </a:p>
        </p:txBody>
      </p:sp>
      <p:pic>
        <p:nvPicPr>
          <p:cNvPr id="4" name="Picture 1" descr="Bela Palank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0" y="2286000"/>
            <a:ext cx="1223963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3505200" y="4572000"/>
            <a:ext cx="2153346" cy="369332"/>
          </a:xfrm>
          <a:prstGeom prst="rect">
            <a:avLst/>
          </a:prstGeom>
          <a:gradFill>
            <a:gsLst>
              <a:gs pos="0">
                <a:srgbClr val="FF0000"/>
              </a:gs>
              <a:gs pos="49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txBody>
          <a:bodyPr wrap="none">
            <a:spAutoFit/>
          </a:bodyPr>
          <a:lstStyle/>
          <a:p>
            <a:r>
              <a:rPr lang="sr-Cyrl-RS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Децембар 20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25</a:t>
            </a:r>
            <a:r>
              <a:rPr lang="sr-Latn-CS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sr-Cyrl-RS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год</a:t>
            </a:r>
            <a:r>
              <a:rPr lang="sr-Cyrl-R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rgbClr val="00206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sr-Cyrl-RS" sz="1800" dirty="0"/>
              <a:t>Структура извршених расхода и издатака буџета </a:t>
            </a:r>
            <a:r>
              <a:rPr lang="sr-Cyrl-RS" sz="1800" dirty="0" smtClean="0"/>
              <a:t>општине </a:t>
            </a:r>
            <a:r>
              <a:rPr lang="sr-Cyrl-RS" sz="1800" dirty="0"/>
              <a:t>- номинални </a:t>
            </a:r>
            <a:r>
              <a:rPr lang="sr-Cyrl-RS" sz="1800" dirty="0" smtClean="0"/>
              <a:t>износи</a:t>
            </a:r>
            <a:r>
              <a:rPr lang="en-US" sz="1800" dirty="0" smtClean="0"/>
              <a:t> </a:t>
            </a:r>
            <a:r>
              <a:rPr lang="en-US" sz="1800" dirty="0" err="1" smtClean="0"/>
              <a:t>Одлуком</a:t>
            </a:r>
            <a:r>
              <a:rPr lang="en-US" sz="1800" dirty="0" smtClean="0"/>
              <a:t> о </a:t>
            </a:r>
            <a:r>
              <a:rPr lang="en-US" sz="1800" dirty="0" err="1" smtClean="0"/>
              <a:t>буџету</a:t>
            </a:r>
            <a:r>
              <a:rPr lang="en-US" sz="1800" dirty="0" smtClean="0"/>
              <a:t> </a:t>
            </a:r>
            <a:r>
              <a:rPr lang="en-US" sz="1800" dirty="0" err="1" smtClean="0"/>
              <a:t>Општине</a:t>
            </a:r>
            <a:r>
              <a:rPr lang="en-US" sz="1800" dirty="0" smtClean="0"/>
              <a:t> </a:t>
            </a:r>
            <a:r>
              <a:rPr lang="en-US" sz="1800" dirty="0" err="1" smtClean="0"/>
              <a:t>Бела</a:t>
            </a:r>
            <a:r>
              <a:rPr lang="en-US" sz="1800" dirty="0" smtClean="0"/>
              <a:t> </a:t>
            </a:r>
            <a:r>
              <a:rPr lang="en-US" sz="1800" dirty="0" err="1" smtClean="0"/>
              <a:t>Паланка</a:t>
            </a:r>
            <a:r>
              <a:rPr lang="en-US" sz="1800" dirty="0" smtClean="0"/>
              <a:t>  </a:t>
            </a:r>
            <a:r>
              <a:rPr lang="en-US" sz="1800" dirty="0" err="1" smtClean="0"/>
              <a:t>за</a:t>
            </a:r>
            <a:r>
              <a:rPr lang="en-US" sz="1800" dirty="0" smtClean="0"/>
              <a:t> 2026.годину </a:t>
            </a:r>
            <a:r>
              <a:rPr lang="sr-Cyrl-RS" sz="1800" dirty="0" smtClean="0"/>
              <a:t>планирани су</a:t>
            </a:r>
            <a:r>
              <a:rPr lang="en-US" sz="1800" dirty="0" smtClean="0"/>
              <a:t> у </a:t>
            </a:r>
            <a:r>
              <a:rPr lang="en-US" sz="1800" dirty="0" err="1" smtClean="0"/>
              <a:t>износу</a:t>
            </a:r>
            <a:r>
              <a:rPr lang="en-US" sz="1800" dirty="0" smtClean="0"/>
              <a:t> </a:t>
            </a:r>
            <a:r>
              <a:rPr lang="sr-Cyrl-RS" sz="1800" b="1" dirty="0"/>
              <a:t>829.011.630,00 дин </a:t>
            </a:r>
            <a:endParaRPr lang="sr-Latn-CS" sz="18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33932200"/>
              </p:ext>
            </p:extLst>
          </p:nvPr>
        </p:nvGraphicFramePr>
        <p:xfrm>
          <a:off x="274638" y="1298575"/>
          <a:ext cx="8594725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679633"/>
              </p:ext>
            </p:extLst>
          </p:nvPr>
        </p:nvGraphicFramePr>
        <p:xfrm>
          <a:off x="2514600" y="953184"/>
          <a:ext cx="4571999" cy="52910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Macro-Enabled Worksheet" r:id="rId4" imgW="3330117" imgH="3847974" progId="Excel.SheetMacroEnabled.12">
                  <p:embed/>
                </p:oleObj>
              </mc:Choice>
              <mc:Fallback>
                <p:oleObj name="Macro-Enabled Worksheet" r:id="rId4" imgW="3330117" imgH="3847974" progId="Excel.SheetMacroEnabled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14600" y="953184"/>
                        <a:ext cx="4571999" cy="5291058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ln w="38100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ПЛАН РАСХОДА по програмима – номинални износи</a:t>
            </a:r>
            <a:endParaRPr lang="sr-Latn-C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</p:nvPr>
        </p:nvGraphicFramePr>
        <p:xfrm>
          <a:off x="463233" y="1341120"/>
          <a:ext cx="8217535" cy="4852035"/>
        </p:xfrm>
        <a:graphic>
          <a:graphicData uri="http://schemas.openxmlformats.org/drawingml/2006/table">
            <a:tbl>
              <a:tblPr firstRow="1" firstCol="1" bandRow="1"/>
              <a:tblGrid>
                <a:gridCol w="469900"/>
                <a:gridCol w="640715"/>
                <a:gridCol w="3811270"/>
                <a:gridCol w="800100"/>
                <a:gridCol w="800100"/>
                <a:gridCol w="1695450"/>
              </a:tblGrid>
              <a:tr h="295275"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Шифра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Назив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План БУЏЕТА 2026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Корисник буџетских средстава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Програмска активност/  Пројекат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План буџета 2026.год. - извор 01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Укупни План буџета 2026 год.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526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1101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 1.  Локални развој и просторно планирање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400,000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400,000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1101-0001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Просторно и урбанистичко планирање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1101-0002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Спровођење урбанистичких и просторних планова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1101-0003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Управљање грађевинским земљиштем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1101-0004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Социјално становање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 2.  Комунална делатност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95,986,000.00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122,723,758.00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1102-0001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Управљање/одржавање јавним осветљењем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35,586,000.00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35,586,000.00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ЈКП Комнис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1102-0002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Одржавање јавних зелених површина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39,000,000.00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39,000,000.00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ЈКП Комнис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1102-0003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Одржавање чистоће на површинама јавне намене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ЈКП Комнис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1102-0004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Зоохигијена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3,900,000.00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3,900,000.00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ЈКП Комнис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1102-0008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Водоснабдевање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17,500,000.00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44,237,758.00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ЈКП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Комнис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3746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/>
              <a:t>ПЛАН РАСХОДА по програмима – номинални износи</a:t>
            </a:r>
            <a:endParaRPr lang="sr-Latn-C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175742"/>
              </p:ext>
            </p:extLst>
          </p:nvPr>
        </p:nvGraphicFramePr>
        <p:xfrm>
          <a:off x="1219200" y="1447801"/>
          <a:ext cx="7010400" cy="4344299"/>
        </p:xfrm>
        <a:graphic>
          <a:graphicData uri="http://schemas.openxmlformats.org/drawingml/2006/table">
            <a:tbl>
              <a:tblPr firstRow="1" firstCol="1" bandRow="1"/>
              <a:tblGrid>
                <a:gridCol w="400873"/>
                <a:gridCol w="546596"/>
                <a:gridCol w="3251403"/>
                <a:gridCol w="682568"/>
                <a:gridCol w="682568"/>
                <a:gridCol w="1446392"/>
              </a:tblGrid>
              <a:tr h="23892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1501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 3.  Локални економски развој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6,500,000.00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6,500,000.00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13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1501-0001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Унапређење привредног и инвестиционог амбијента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1,500,000.00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1,500,000.00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13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1501-0002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Мере активне политике запошљавања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5,000,000.00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5,000,000.00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Паланка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93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1501-0003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Подстицаји за развој предузетништва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13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1501-0004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Паланка 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93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1502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 4.  Развој туризма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30,430,000.00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30,430,000.00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13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1502-0001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Управљање развојем туризма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12,230,000.00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12,230,000.00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Туристичка организација Беле Паланке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13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1502-0002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Туристичка промоција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18,200,000.00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18,200,000.00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Туристичка организација Беле Паланке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27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0101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 5.  Развој пољопривреде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13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0101-0001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Пољопривреда и рурални развој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13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0101-0002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Мере подршке руралном развоју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2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0401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 6.  Заштита животне средине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6,650,000.00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6,650,000.00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13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0401-0001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Управљање заштитом животне средине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13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0401-0002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Управљање комуналним отпадом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93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0401-0003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Праћење квалитета елемената животне средине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13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0401-0004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Управљање отпадним водама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5,650,000.00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5,650,000.00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93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0401-0005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Управљање комуналним отпадом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13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0401-0006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Управљање осталим врстама отпада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1,000,000.00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1,000,000.00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</a:t>
                      </a:r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управа</a:t>
                      </a:r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Бела</a:t>
                      </a:r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Паланк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426" marR="524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74868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/>
              <a:t>ПЛАН РАСХОДА по програмима – номинални износи</a:t>
            </a:r>
            <a:endParaRPr lang="sr-Latn-C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112973"/>
              </p:ext>
            </p:extLst>
          </p:nvPr>
        </p:nvGraphicFramePr>
        <p:xfrm>
          <a:off x="609601" y="1752600"/>
          <a:ext cx="7905749" cy="4135753"/>
        </p:xfrm>
        <a:graphic>
          <a:graphicData uri="http://schemas.openxmlformats.org/drawingml/2006/table">
            <a:tbl>
              <a:tblPr firstRow="1" firstCol="1" bandRow="1"/>
              <a:tblGrid>
                <a:gridCol w="452071"/>
                <a:gridCol w="616405"/>
                <a:gridCol w="3666665"/>
                <a:gridCol w="769743"/>
                <a:gridCol w="769743"/>
                <a:gridCol w="1631122"/>
              </a:tblGrid>
              <a:tr h="33400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0701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 7.  Путна инфраструктура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18,300,000.00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166,849,174.00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61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0701-0001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Управљање саобраћајем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61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0701-0002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Одржавање саобраћајне инфраструктуре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13,500,000.00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160,849,174.00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00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0701-0003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Управљање јавним паркиралиштима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61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0701-0004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Јавни градски и приградски превоз путника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3,500,000.00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3,500,000.00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61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0701-0005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Унапређење безбедности саобраћаја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1,300,000.00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2,500,000.00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32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 8.  Предшколско васпитање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87,704,836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90,704,836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00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2002-0002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Функционисање предшколских установа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87,704,836.00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90,704,836.00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ПРЕДШКОЛСКА УСТАНОВА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32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2001-П1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00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 9.  Основно образовање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31,200,000.00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31,200,000.00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61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2003-0001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Функционисање основних школа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31,200,000.00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31,200,000.00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Основна школа *Љупче Шпанац*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00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 10. Средње образовање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9,000,000.00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9,000,000.00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00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2004-0001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Функционисање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средњих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школа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9,000,000.00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9,000,000.00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Средња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стручна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школа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18845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/>
              <a:t>ПЛАН РАСХОДА по програмима – номинални износи</a:t>
            </a:r>
            <a:endParaRPr lang="sr-Latn-C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996143"/>
              </p:ext>
            </p:extLst>
          </p:nvPr>
        </p:nvGraphicFramePr>
        <p:xfrm>
          <a:off x="838199" y="1371602"/>
          <a:ext cx="7251458" cy="4894239"/>
        </p:xfrm>
        <a:graphic>
          <a:graphicData uri="http://schemas.openxmlformats.org/drawingml/2006/table">
            <a:tbl>
              <a:tblPr firstRow="1" firstCol="1" bandRow="1"/>
              <a:tblGrid>
                <a:gridCol w="414658"/>
                <a:gridCol w="565390"/>
                <a:gridCol w="3363206"/>
                <a:gridCol w="706038"/>
                <a:gridCol w="706038"/>
                <a:gridCol w="1496128"/>
              </a:tblGrid>
              <a:tr h="29643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0902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 11.  Социјална  и дечја заштита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79,500,000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107,625,000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8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0902-0001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Социјалне помоћи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500,000.00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26,625,000.00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Центар за социјални рад Бела Паланка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8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0902-0002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Прихватилишта, прихватне станице и друге врсте смештаја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528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0902-0003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Подршка социо-хуманитарним организацијама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Центар за социјални рад Бела Паланка-Општинска управа Бела Паланк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528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0902-0004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Саветодавно-терапијске и социјално-едукативне услуге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Центар за социјални рад Бела Паланка-Општинска управа Бела Паланк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528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0902-0005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Функционисање локалних установа социјалне заштите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16,500,000.00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16,500,000.00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Центар за социјални рад Бела Паланка-Општинска управа Бела Паланк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8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0902-0016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Дневне услуге у заједници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35,500,000.00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37,500,000.00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Паланкa,Удружење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43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0902-0018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Активности Црвеног крста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4,300,000.00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4,300,000.00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Црвени крст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528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0902-0019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Подршка деци и породица са децом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13,500,000.00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13,500,000.00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Центар за социјални рад Бела Паланка-Општинска управа Бела Паланк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43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0902-0020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Подршка рађању и родитељству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9,200,000.00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9,200,000.00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43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1801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 12.  Примарна здравствена заштита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6,960,000.00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6,960,000.00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43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1801-0001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Функционисање установа примарне здравствене заштите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3,700,000.00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3,700,000.00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Дом здравља Бела Паланка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8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1801-0002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Мртвозорство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260,000.00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260,000.00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Паланка-Дом здравља 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8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1801-0003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Спровођење активности из области друштвене бриге за јавно здравље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3,000,000.00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3,000,000.00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управа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Бела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Паланка</a:t>
                      </a:r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714" marR="587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71728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/>
              <a:t>ПЛАН РАСХОДА по програмима – номинални износи</a:t>
            </a:r>
            <a:endParaRPr lang="sr-Latn-C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493513"/>
              </p:ext>
            </p:extLst>
          </p:nvPr>
        </p:nvGraphicFramePr>
        <p:xfrm>
          <a:off x="609601" y="1676398"/>
          <a:ext cx="7905749" cy="3865631"/>
        </p:xfrm>
        <a:graphic>
          <a:graphicData uri="http://schemas.openxmlformats.org/drawingml/2006/table">
            <a:tbl>
              <a:tblPr firstRow="1" firstCol="1" bandRow="1"/>
              <a:tblGrid>
                <a:gridCol w="452071"/>
                <a:gridCol w="616405"/>
                <a:gridCol w="3666665"/>
                <a:gridCol w="769743"/>
                <a:gridCol w="769743"/>
                <a:gridCol w="1631122"/>
              </a:tblGrid>
              <a:tr h="21100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1201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 13.  Развој културе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86,308,000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86,408,000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36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1201-0001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Функционисање локалних установа културе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62,348,000.00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62,448,000.00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Центар за културу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66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1201-0002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Јачање културне продукције и уметничког стваралаштва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19,460,000.00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19,460,000.00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Народна библиотека Бела Паланка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550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1201-0003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Унапређење система очувања и представљања културно-историјског наслеђа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871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1201-0004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Остваривање и унапређивање јавног интереса у области јавног информисања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4,500,000.00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4,500,000.00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00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1301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 14.  Развој спорта и омладине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78,310,000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80,310,000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66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1301-0001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Подршка локалним спортским организацијама, удружењима и савезима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19,000,000.00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19,000,000.00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Спортске организације удружењима и савезима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66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1301-0002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Подршка предшколском и школском спорту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Спортски клубови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66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1301-0003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Одржавање спортске инфраструктуре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1,200,000.00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1,200,000.00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36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1301-0004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Функционисање локалних спортских установа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57,860,000.00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59,860,000.00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Установа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спорта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*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Бањица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61489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04800" y="338342"/>
            <a:ext cx="8591550" cy="106680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/>
              <a:t>ПЛАН РАСХОДА по програмима – номинални износи</a:t>
            </a:r>
            <a:endParaRPr lang="sr-Latn-C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167887"/>
              </p:ext>
            </p:extLst>
          </p:nvPr>
        </p:nvGraphicFramePr>
        <p:xfrm>
          <a:off x="609601" y="1600199"/>
          <a:ext cx="7905749" cy="4075947"/>
        </p:xfrm>
        <a:graphic>
          <a:graphicData uri="http://schemas.openxmlformats.org/drawingml/2006/table">
            <a:tbl>
              <a:tblPr firstRow="1" firstCol="1" bandRow="1"/>
              <a:tblGrid>
                <a:gridCol w="452071"/>
                <a:gridCol w="616405"/>
                <a:gridCol w="3666665"/>
                <a:gridCol w="769743"/>
                <a:gridCol w="769743"/>
                <a:gridCol w="1631122"/>
              </a:tblGrid>
              <a:tr h="20467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0602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 15.  Локална самоуправа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196,028,000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202,136,984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0602-0001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Функционисање локалне самоуправе и градских општина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144,778,000.00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150,886,984.00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8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0602-0002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Месне заједнице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7,750,000.00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7,750,000.00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Месне заједнице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0602-0003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Управљање јавним дугом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31,200,000.00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31,200,000.00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Паланкa,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0602-0009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Текућа буџетска резерва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8,000,000.00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8,000,000.00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0602-0010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Стална резерва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7"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0602-0014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Ванредне ситуације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4,000,000.00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4,000,000.00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67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2101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 16.  Политички систем локалне самоуправе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49,434,794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49,434,794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8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2101-0001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Функционисање Скупштине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25,974,794.00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25,974,794.00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СКУПШТИНА ОПШТИНЕ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4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2101-0002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Функционисање извршних органа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23,460,000.00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23,460,000.00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ПРЕДСДНИК И ОПШТИНСКО  ВЕЋЕ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67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0501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 17.  Енергетска ефикасност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46,000,000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60,000,000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8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0501-0001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Унапређење и побољшање енергетске ефикасности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46,000,000.00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60,000,000.00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ОПШТИНА БЕЛА ПАЛАНКА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19" marR="65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28972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lc="http://schemas.openxmlformats.org/drawingml/2006/lockedCanvas" xmlns:a16="http://schemas.microsoft.com/office/drawing/2014/main" xmlns:xdr="http://schemas.openxmlformats.org/drawingml/2006/spreadsheetDrawing" xmlns="" id="{00000000-0008-0000-0400-000002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5013102"/>
              </p:ext>
            </p:extLst>
          </p:nvPr>
        </p:nvGraphicFramePr>
        <p:xfrm>
          <a:off x="247650" y="795337"/>
          <a:ext cx="8648700" cy="5267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sr-Cyrl-RS" b="1" dirty="0" smtClean="0">
                <a:solidFill>
                  <a:srgbClr val="FF0000"/>
                </a:solidFill>
              </a:rPr>
              <a:t>ГРАФИЧКИ ПРИКАЗ НОСИОЦА БУЏЕТА ЗА 2026.ГОД</a:t>
            </a:r>
            <a:endParaRPr lang="en-US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accent1">
              <a:lumMod val="40000"/>
              <a:lumOff val="60000"/>
            </a:schemeClr>
          </a:fgClr>
          <a:bgClr>
            <a:schemeClr val="accent1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sr-Cyrl-RS" sz="3500" dirty="0"/>
              <a:t>Садржај</a:t>
            </a:r>
            <a:r>
              <a:rPr lang="sr-Cyrl-RS" sz="3000" dirty="0"/>
              <a:t>:</a:t>
            </a:r>
            <a:endParaRPr lang="sr-Latn-RS" sz="30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762000" y="1600201"/>
            <a:ext cx="7010400" cy="4038600"/>
          </a:xfrm>
        </p:spPr>
        <p:txBody>
          <a:bodyPr/>
          <a:lstStyle/>
          <a:p>
            <a:r>
              <a:rPr lang="sr-Cyrl-RS" dirty="0"/>
              <a:t>Уводна </a:t>
            </a:r>
            <a:r>
              <a:rPr lang="sr-Cyrl-RS" dirty="0" smtClean="0"/>
              <a:t>реч</a:t>
            </a:r>
          </a:p>
          <a:p>
            <a:r>
              <a:rPr lang="sr-Cyrl-RS" dirty="0" smtClean="0"/>
              <a:t>Ко се финансира из</a:t>
            </a:r>
            <a:r>
              <a:rPr lang="sr-Cyrl-RS" baseline="0" dirty="0" smtClean="0"/>
              <a:t> буџета</a:t>
            </a:r>
            <a:endParaRPr lang="sr-Cyrl-RS" dirty="0"/>
          </a:p>
          <a:p>
            <a:r>
              <a:rPr lang="sr-Cyrl-RS" dirty="0"/>
              <a:t>Структура </a:t>
            </a:r>
            <a:r>
              <a:rPr lang="sr-Cyrl-RS" dirty="0" smtClean="0"/>
              <a:t>плана </a:t>
            </a:r>
            <a:r>
              <a:rPr lang="sr-Cyrl-RS" dirty="0"/>
              <a:t>текућих прихода и примања</a:t>
            </a:r>
          </a:p>
          <a:p>
            <a:r>
              <a:rPr lang="sr-Cyrl-RS" dirty="0" smtClean="0"/>
              <a:t>План </a:t>
            </a:r>
            <a:r>
              <a:rPr lang="sr-Cyrl-RS" dirty="0"/>
              <a:t>прихода и </a:t>
            </a:r>
            <a:r>
              <a:rPr lang="sr-Cyrl-RS" dirty="0" smtClean="0"/>
              <a:t>примања</a:t>
            </a:r>
          </a:p>
          <a:p>
            <a:r>
              <a:rPr lang="sr-Cyrl-RS" dirty="0" smtClean="0"/>
              <a:t>Структура плана </a:t>
            </a:r>
            <a:r>
              <a:rPr lang="sr-Cyrl-RS" dirty="0"/>
              <a:t>расхода и издатака</a:t>
            </a:r>
          </a:p>
          <a:p>
            <a:r>
              <a:rPr lang="sr-Cyrl-RS" dirty="0" smtClean="0"/>
              <a:t>Преглед плана расхода </a:t>
            </a:r>
            <a:r>
              <a:rPr lang="sr-Cyrl-RS" dirty="0"/>
              <a:t>по </a:t>
            </a:r>
            <a:r>
              <a:rPr lang="sr-Cyrl-RS" dirty="0" smtClean="0"/>
              <a:t>наменама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3116824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82674"/>
          </a:xfrm>
        </p:spPr>
        <p:txBody>
          <a:bodyPr/>
          <a:lstStyle/>
          <a:p>
            <a:pPr algn="ctr"/>
            <a:r>
              <a:rPr lang="sr-Cyrl-RS" dirty="0"/>
              <a:t>Програмско буџетирање и његова примена у буџету </a:t>
            </a:r>
            <a:r>
              <a:rPr lang="sr-Cyrl-RS" dirty="0" smtClean="0"/>
              <a:t>општине </a:t>
            </a:r>
            <a:r>
              <a:rPr lang="sr-Cyrl-RS" dirty="0" smtClean="0">
                <a:solidFill>
                  <a:srgbClr val="FF0000"/>
                </a:solidFill>
              </a:rPr>
              <a:t>Бела Паланка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09250"/>
            <a:ext cx="7886700" cy="4667713"/>
          </a:xfrm>
        </p:spPr>
        <p:txBody>
          <a:bodyPr>
            <a:normAutofit/>
          </a:bodyPr>
          <a:lstStyle/>
          <a:p>
            <a:pPr algn="just"/>
            <a:endParaRPr lang="sr-Cyrl-RS" dirty="0">
              <a:solidFill>
                <a:srgbClr val="333333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sr-Cyrl-RS" dirty="0">
                <a:solidFill>
                  <a:srgbClr val="3333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Програмско буџетирање представља буџетирање по програмима којим се приказују циљеви, очекивани резултати, активности и средства потребна за остваривање тих циљева. Програмско буџетирање значи успостављање новог начина планирања и расподеле буџетских средстава тако да се уводи јасна веза између јавних политика власти односно програма које спроводи, циљева тих програма и очекиваних резултата с једне стране, и средстава потребних за њихову реализацију с друге стране. </a:t>
            </a:r>
          </a:p>
          <a:p>
            <a:pPr marL="0" indent="0" algn="just">
              <a:buNone/>
            </a:pPr>
            <a:endParaRPr lang="sr-Cyrl-RS" dirty="0">
              <a:solidFill>
                <a:srgbClr val="333333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sr-Cyrl-RS" dirty="0" smtClean="0">
                <a:solidFill>
                  <a:srgbClr val="3333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Општина </a:t>
            </a:r>
            <a:r>
              <a:rPr lang="sr-Cyrl-RS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Бела Паланка</a:t>
            </a:r>
            <a:r>
              <a:rPr lang="sr-Cyrl-RS" dirty="0" smtClean="0">
                <a:solidFill>
                  <a:srgbClr val="3333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sr-Cyrl-RS" dirty="0">
                <a:solidFill>
                  <a:srgbClr val="3333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као и друге локалне самоуправе, за планирање буџета на располагању има 17 </a:t>
            </a:r>
            <a:r>
              <a:rPr lang="sr-Cyrl-RS" dirty="0" smtClean="0">
                <a:solidFill>
                  <a:srgbClr val="33333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програма.</a:t>
            </a:r>
          </a:p>
          <a:p>
            <a:pPr algn="just">
              <a:buNone/>
            </a:pPr>
            <a:endParaRPr lang="sr-Cyrl-RS" dirty="0">
              <a:solidFill>
                <a:srgbClr val="333333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29F15673-0953-4AC9-A93F-1489D6A3FA63}"/>
              </a:ext>
            </a:extLst>
          </p:cNvPr>
          <p:cNvSpPr/>
          <p:nvPr/>
        </p:nvSpPr>
        <p:spPr>
          <a:xfrm>
            <a:off x="2286000" y="426576"/>
            <a:ext cx="4572000" cy="40703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3554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71600" y="905232"/>
            <a:ext cx="6400800" cy="3970318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49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just"/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 1:ЛОКАЛНИ РАЗВОЈ  И ПРОСТОРНО ПЛАНИРАЊЕ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средства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намењена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израду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планова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пројектне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документације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терет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одобрених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апропријација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вршиће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измиривање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пренетих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обавеза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2025.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године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 2 - КОМУНАЛНА ДЕЛАТНОСТ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Средства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планирана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одржавање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јавног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осветљења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граду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МЗ,одржавању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јавних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зелених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површина,одржавање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чистоће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јавним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површинама,зоохигијени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водоснабдевању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односно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одржавању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сеоских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вововода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завршертак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фазе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водовода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терет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одобрених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апропријација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вршиће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измиривање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пренетих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обавеза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2025.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Године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 3: ЛОКАЛНИ ЕКОНОМСКИ РАЗВОЈ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оквиру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овог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предвиђен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наставак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досадашње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мере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активне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политике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запошљавања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као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нове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мере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активне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политике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запошљавања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унапређење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привредног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инвестиционог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амбијента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откуп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простора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инвестирање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привредни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амбијент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терет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одобрених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апропријација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вршиће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измиривање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пренетих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обавеза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2025.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Године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 4 - РАЗВОЈ ТУРИЗМА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Овај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реализоваће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складу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Планом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програмом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Туристичке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организације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Бела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Паланка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који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ће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бити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донет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стране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Скупштине.На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терет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одобрених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апропријаци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финансираће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R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део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трошкова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организацију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домаћих</a:t>
            </a:r>
            <a:r>
              <a:rPr lang="sr-Cyrl-R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међународних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R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сајмова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манифестација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фестивала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едукација,семинара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изложби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,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као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управљање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развојем</a:t>
            </a:r>
            <a:r>
              <a:rPr lang="sr-Cyrl-R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туризма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промоцију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туристичке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понуде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sr-Cyrl-R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Такође ће се 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вршиће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измиривање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пренетих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обавеза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2025.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Године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1997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838201"/>
            <a:ext cx="6858000" cy="3323987"/>
          </a:xfrm>
          <a:prstGeom prst="rect">
            <a:avLst/>
          </a:prstGeom>
          <a:gradFill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49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just"/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 5: РАЗВОЈ ПОЉОПРИВРЕДЕ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Предвиђена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средства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наставак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мера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подршке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руралном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развоју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терет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одобрених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апропријација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вршиће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измиривање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пренетих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обавеза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2025.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Године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 6: ЗАШТИТА ЖИВОТНЕ СРЕДИНЕ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средства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ће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користити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складу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Програмом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коришћења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средстава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животне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средине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који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ће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доднети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Општинско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веће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терет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одобрених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апропријација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вршиће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измиривање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пренетих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обавеза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2025.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Године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 7: ОРГАНИЗАЦИЈА САОБРАЋАЈА И САОБРАЋАЈНА ИНФРАСТРУКТУРА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Средства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намењена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: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трошкове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зимске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службе-зимско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одржавање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путева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рехабилитација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градских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улица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,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крпљење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ударних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рупа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одржавање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мостова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ограда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обележавање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улица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као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у 2025.год.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одржавање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линија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приградског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саобраћаја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Такође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ових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позиција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плаћаћае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пренете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обавезе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поправку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одржавање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путева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2025.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 8 - ПРЕДШКОЛСКО ОБРАЗОВАЊЕ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предшколсог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образовања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реализује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Предшколској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установи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два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објекта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у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складу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годишњим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програмом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рада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Предшколске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Драгица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Лаловић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чији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већ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дата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сагласност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а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финансијски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план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ће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бази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буџета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донети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до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краја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јануара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2026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год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терет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одобрене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апропријација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вршиће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измиривање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пренетих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обавеза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</a:t>
            </a:r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2025. </a:t>
            </a:r>
            <a:r>
              <a:rPr lang="en-US" sz="1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Године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0600" y="4162188"/>
            <a:ext cx="6781800" cy="1107996"/>
          </a:xfrm>
          <a:prstGeom prst="rect">
            <a:avLst/>
          </a:prstGeom>
          <a:gradFill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49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just"/>
            <a:r>
              <a:rPr lang="en-US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 9: ОСНОВНО ОБРАЗОВАЊЕ И ВАСПИТАЊЕ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оквиру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овог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планиран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рад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школе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Ук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упно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планирана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средства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9 –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Основно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образовање</a:t>
            </a:r>
            <a:r>
              <a:rPr lang="en-U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1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</a:t>
            </a:r>
            <a:r>
              <a:rPr lang="sr-Cyrl-RS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30.000.000 дин укупно а расподела је следећа: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r-Cyrl-R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Основној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школи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„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Љупче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Шпанац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Бела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Паланка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опредељен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је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износ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материјалне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трошкове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од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R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.000.000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дин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У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овај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износ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укалкулисана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и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средства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измирење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пренетих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а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неизмирених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обавеза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из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2025.год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2680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49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792544"/>
              </p:ext>
            </p:extLst>
          </p:nvPr>
        </p:nvGraphicFramePr>
        <p:xfrm>
          <a:off x="685799" y="685800"/>
          <a:ext cx="7841615" cy="838200"/>
        </p:xfrm>
        <a:graphic>
          <a:graphicData uri="http://schemas.openxmlformats.org/drawingml/2006/table">
            <a:tbl>
              <a:tblPr firstRow="1" firstCol="1" bandRow="1"/>
              <a:tblGrid>
                <a:gridCol w="5827039"/>
                <a:gridCol w="2014576"/>
              </a:tblGrid>
              <a:tr h="40840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 10. Средње образовање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9,000,000.00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4297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Функционисање средњих школа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9,000,000.00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322841"/>
              </p:ext>
            </p:extLst>
          </p:nvPr>
        </p:nvGraphicFramePr>
        <p:xfrm>
          <a:off x="685800" y="1676400"/>
          <a:ext cx="7841615" cy="3870960"/>
        </p:xfrm>
        <a:graphic>
          <a:graphicData uri="http://schemas.openxmlformats.org/drawingml/2006/table">
            <a:tbl>
              <a:tblPr firstRow="1" firstCol="1" bandRow="1"/>
              <a:tblGrid>
                <a:gridCol w="457200"/>
                <a:gridCol w="711200"/>
                <a:gridCol w="3028315"/>
                <a:gridCol w="977900"/>
                <a:gridCol w="1016000"/>
                <a:gridCol w="1651000"/>
              </a:tblGrid>
              <a:tr h="17526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0902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 11.  Социјална  и дечја заштита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79,500,000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107,625,000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0902-0001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Социјалне помоћи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26,625,000.00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Центар за социјални рад Бела Паланка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0902-0002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Прихватилишта, прихватне станице и друге врсте смештаја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0902-0003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Подршка социо-хуманитарним организацијама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Центар за социјални рад Бела Паланка-Општинска управа Бела Паланк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0902-0004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Саветодавно-терапијске и социјално-едукативне услуге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Центар за социјални рад Бела Паланка-Општинска управа Бела Паланк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0902-0005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Функционисање локалних установа социјалне заштите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16,500,000.00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16,500,000.00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Центар за социјални рад Бела Паланка-Општинска управа Бела Паланк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0902-0016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Дневне услуге у заједници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35,500,000.00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37,500,000.00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Општинска управа Бела Паланкa,Удружење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0902-0018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Активности Црвеног крста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4,300,000.00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4,300,000.00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Црвени крст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0902-0019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Подршка деци и породица са децом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13,500,000.00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13,500,000.00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Центар за социјални рад Бела Паланка-Општинска управа Бела Паланк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0902-0020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Подршка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рађању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и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родитељству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9,200,000.00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9,200,000.00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Центар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социјални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рад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Бела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Паланка-Општинска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управа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Бела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Паланк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59122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85800"/>
            <a:ext cx="7391400" cy="1981200"/>
          </a:xfrm>
          <a:prstGeom prst="rect">
            <a:avLst/>
          </a:prstGeom>
          <a:gradFill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49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>
            <a:noFill/>
          </a:ln>
        </p:spPr>
      </p:pic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659537"/>
            <a:ext cx="7391400" cy="2101216"/>
          </a:xfrm>
          <a:prstGeom prst="rect">
            <a:avLst/>
          </a:prstGeom>
          <a:gradFill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49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760753"/>
            <a:ext cx="7391400" cy="1487647"/>
          </a:xfrm>
          <a:prstGeom prst="rect">
            <a:avLst/>
          </a:prstGeom>
          <a:gradFill>
            <a:gsLst>
              <a:gs pos="0">
                <a:schemeClr val="accent1">
                  <a:lumMod val="110000"/>
                  <a:satMod val="105000"/>
                  <a:tint val="67000"/>
                </a:schemeClr>
              </a:gs>
              <a:gs pos="49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  <a:lin ang="5400000" scaled="0"/>
          </a:gra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3530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sz="2500" b="1" dirty="0" smtClean="0">
                <a:solidFill>
                  <a:schemeClr val="tx2"/>
                </a:solidFill>
              </a:rPr>
              <a:t>Захваљујемо Вам се што сте издвојили време и прегледали презентацију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endParaRPr lang="sr-Cyrl-RS" dirty="0" smtClean="0"/>
          </a:p>
          <a:p>
            <a:pPr marL="0" indent="0">
              <a:buNone/>
            </a:pPr>
            <a:endParaRPr lang="en-US" dirty="0" smtClean="0"/>
          </a:p>
          <a:p>
            <a:endParaRPr lang="sr-Cyrl-RS" dirty="0" smtClean="0"/>
          </a:p>
          <a:p>
            <a:r>
              <a:rPr lang="sr-Cyrl-RS" dirty="0" smtClean="0"/>
              <a:t>Уколико сте заинтересовани да погледате Одлуку буџету општине Бела Паланка за 2026.годину, са свим пратећим документима у целини, исту можете преузети на следећем линку интернет странице општине Бела Паланка:</a:t>
            </a:r>
            <a:r>
              <a:rPr lang="en-US" dirty="0" smtClean="0"/>
              <a:t>www.belapalanka.org.rs</a:t>
            </a:r>
            <a:endParaRPr lang="sr-Cyrl-RS" dirty="0" smtClean="0">
              <a:solidFill>
                <a:srgbClr val="FF0000"/>
              </a:solidFill>
            </a:endParaRPr>
          </a:p>
          <a:p>
            <a:endParaRPr lang="sr-Cyrl-RS" dirty="0" smtClean="0">
              <a:solidFill>
                <a:srgbClr val="FF0000"/>
              </a:solidFill>
            </a:endParaRPr>
          </a:p>
          <a:p>
            <a:pPr algn="just"/>
            <a:r>
              <a:rPr lang="sr-Cyrl-RS" dirty="0" smtClean="0"/>
              <a:t>Уколико имате питања у вези са  Одлуком  о буџету, можете нам писати на адресу: </a:t>
            </a:r>
            <a:r>
              <a:rPr lang="en-US" dirty="0" smtClean="0">
                <a:solidFill>
                  <a:srgbClr val="FF0000"/>
                </a:solidFill>
              </a:rPr>
              <a:t>predsednik@belapalanka.org.rs</a:t>
            </a:r>
            <a:r>
              <a:rPr lang="sr-Cyrl-RS" dirty="0" smtClean="0"/>
              <a:t> и оставити контакт податке за достављање одговора.</a:t>
            </a:r>
            <a:endParaRPr lang="sr-Latn-R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6742" y="228600"/>
            <a:ext cx="8591550" cy="685800"/>
          </a:xfrm>
          <a:ln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sr-Cyrl-RS" dirty="0">
                <a:solidFill>
                  <a:srgbClr val="FF0000"/>
                </a:solidFill>
              </a:rPr>
              <a:t>Уводна реч</a:t>
            </a:r>
            <a:endParaRPr lang="sr-Latn-RS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228600" y="1219200"/>
            <a:ext cx="8595360" cy="4940808"/>
          </a:xfrm>
          <a:effectLst>
            <a:innerShdw blurRad="114300">
              <a:prstClr val="black"/>
            </a:inn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sr-Cyrl-RS" sz="80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Поштовани суграђани</a:t>
            </a:r>
            <a:r>
              <a:rPr lang="sr-Cyrl-RS" sz="64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buNone/>
            </a:pPr>
            <a:endParaRPr lang="sr-Cyrl-RS" sz="6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sr-Cyrl-RS" sz="72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Пред Вама је Грађански водич кроз буџет општине Бела Паланка за 2026.год., </a:t>
            </a:r>
            <a:r>
              <a:rPr lang="ru-RU" sz="72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креиран превасходно са идејом да вам на једноставан начин представи како смо планирали да користимо буџетска средства у 2026. години </a:t>
            </a:r>
            <a:r>
              <a:rPr lang="sr-Cyrl-RS" sz="72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која је пред нама. 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ru-RU" sz="7200" i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72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Грађански  водич  кроз  буџет  општине  урађен је са циљем   бољег  разумевања  одлука  којима  смо  се  водили  приликом  планирања  буџета.</a:t>
            </a:r>
            <a:endParaRPr lang="en-US" sz="7200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uz-Cyrl-UZ" sz="72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Ова</a:t>
            </a:r>
            <a:r>
              <a:rPr lang="en-US" sz="72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j </a:t>
            </a:r>
            <a:r>
              <a:rPr lang="sr-Cyrl-RS" sz="72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водич </a:t>
            </a:r>
            <a:r>
              <a:rPr lang="uz-Cyrl-UZ" sz="72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настао је у намери да се јавност укључичи у процесу планирања буџета и </a:t>
            </a:r>
            <a:r>
              <a:rPr lang="sr-Cyrl-RS" sz="72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надамо се </a:t>
            </a:r>
            <a:r>
              <a:rPr lang="uz-Cyrl-UZ" sz="72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да ћете и у наредним годинама бити спремни да се одазовете позиву да заједно планирамо развој наше општине и </a:t>
            </a:r>
            <a:r>
              <a:rPr lang="ru-RU" sz="72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самим тим   унапредимо  Ваше учешће.</a:t>
            </a:r>
            <a:endParaRPr lang="sr-Cyrl-RS" sz="7200" i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r>
              <a:rPr lang="sr-Cyrl-RS" sz="64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Председник општине</a:t>
            </a:r>
          </a:p>
          <a:p>
            <a:pPr marL="0" indent="0" algn="r">
              <a:buNone/>
            </a:pPr>
            <a:r>
              <a:rPr lang="sr-Cyrl-RS" sz="64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Горан Миљковић</a:t>
            </a:r>
            <a:endParaRPr lang="sr-Cyrl-RS" sz="6400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endParaRPr lang="sr-Cyrl-RS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r">
              <a:buNone/>
            </a:pPr>
            <a:endParaRPr lang="sr-Cyrl-RS" dirty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sr-Cyrl-RS" dirty="0">
                <a:solidFill>
                  <a:srgbClr val="FF0000"/>
                </a:solidFill>
              </a:rPr>
              <a:t> </a:t>
            </a:r>
          </a:p>
          <a:p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endParaRPr lang="sr-Cyrl-RS" dirty="0"/>
          </a:p>
          <a:p>
            <a:endParaRPr lang="sr-Latn-R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617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14134"/>
            <a:ext cx="8492686" cy="1028866"/>
          </a:xfrm>
          <a:solidFill>
            <a:srgbClr val="FF0000"/>
          </a:solidFill>
          <a:ln>
            <a:solidFill>
              <a:schemeClr val="accent2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sr-Cyrl-RS" sz="3000" b="1" i="1" dirty="0">
                <a:solidFill>
                  <a:schemeClr val="tx2">
                    <a:lumMod val="75000"/>
                  </a:schemeClr>
                </a:solidFill>
              </a:rPr>
              <a:t>Буџет </a:t>
            </a:r>
            <a:r>
              <a:rPr lang="sr-Cyrl-RS" sz="3000" b="1" i="1" dirty="0" smtClean="0">
                <a:solidFill>
                  <a:schemeClr val="tx2">
                    <a:lumMod val="75000"/>
                  </a:schemeClr>
                </a:solidFill>
              </a:rPr>
              <a:t>општине </a:t>
            </a:r>
            <a:r>
              <a:rPr lang="sr-Cyrl-RS" sz="3000" b="1" i="1" dirty="0">
                <a:solidFill>
                  <a:schemeClr val="tx2">
                    <a:lumMod val="75000"/>
                  </a:schemeClr>
                </a:solidFill>
              </a:rPr>
              <a:t>– од плана до реализације</a:t>
            </a:r>
            <a:endParaRPr lang="en-US" sz="30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04800" y="1143000"/>
            <a:ext cx="8492686" cy="5524589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sr-Cyrl-RS" sz="1700" b="1" dirty="0">
                <a:latin typeface="Times New Roman" pitchFamily="18" charset="0"/>
                <a:cs typeface="Times New Roman" pitchFamily="18" charset="0"/>
              </a:rPr>
              <a:t>БУЏЕТ </a:t>
            </a:r>
            <a:r>
              <a:rPr lang="sr-Cyrl-RS" sz="17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штине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је правни документ који утврђује план прихода и примања и расхода и издатака града за буџетску, односно календарску годину.</a:t>
            </a:r>
          </a:p>
          <a:p>
            <a:pPr algn="just"/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трошити.</a:t>
            </a:r>
          </a:p>
          <a:p>
            <a:pPr algn="just"/>
            <a:endParaRPr lang="en-US" sz="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општинског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буџета се током године плаћају све обавезе локалне самоуправе. Исто тако у буџет се сливају приходи из којих се подмирују те обавезе. </a:t>
            </a:r>
          </a:p>
          <a:p>
            <a:pPr algn="just"/>
            <a:endParaRPr lang="en-US" sz="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Председник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општине и локална управа спроводе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општинску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политику, а главна полуга те политике и развоја је управо буџет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општине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Приликом дефинисања овог, за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општину Бела Паланка најважнијег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документа, </a:t>
            </a:r>
            <a:r>
              <a:rPr lang="sr-Cyrl-RS" sz="1700" dirty="0" smtClean="0">
                <a:latin typeface="Times New Roman" pitchFamily="18" charset="0"/>
                <a:cs typeface="Times New Roman" pitchFamily="18" charset="0"/>
              </a:rPr>
              <a:t>руководили смо </a:t>
            </a:r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се законским оквиром и прописима, стратешким приоритетима развоја и другим елементима.</a:t>
            </a:r>
          </a:p>
          <a:p>
            <a:pPr algn="just"/>
            <a:endParaRPr lang="en-US" sz="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 </a:t>
            </a:r>
          </a:p>
          <a:p>
            <a:pPr algn="just"/>
            <a:endParaRPr lang="sr-Cyrl-RS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700" dirty="0">
                <a:latin typeface="Times New Roman" pitchFamily="18" charset="0"/>
                <a:cs typeface="Times New Roman" pitchFamily="18" charset="0"/>
              </a:rPr>
              <a:t>Током извршења буџета може доћи до одступања од планираног услед непредвиђених околности или реализације прихода у мањем обиму од иницијално планираних што последично утиче на финансирање планираних активности и пројеката. </a:t>
            </a:r>
          </a:p>
          <a:p>
            <a:pPr algn="just"/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4188279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="" xmlns:a16="http://schemas.microsoft.com/office/drawing/2014/main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265" y="0"/>
            <a:ext cx="7914849" cy="625474"/>
          </a:xfrm>
        </p:spPr>
        <p:txBody>
          <a:bodyPr>
            <a:normAutofit/>
          </a:bodyPr>
          <a:lstStyle/>
          <a:p>
            <a:r>
              <a:rPr lang="ru-RU" sz="3000" b="1" dirty="0"/>
              <a:t>Ко се финансира из буџета?</a:t>
            </a:r>
            <a:endParaRPr lang="en-US" sz="3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703376"/>
              </p:ext>
            </p:extLst>
          </p:nvPr>
        </p:nvGraphicFramePr>
        <p:xfrm>
          <a:off x="381000" y="533400"/>
          <a:ext cx="8534400" cy="62437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34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91882">
                <a:tc>
                  <a:txBody>
                    <a:bodyPr/>
                    <a:lstStyle/>
                    <a:p>
                      <a:r>
                        <a:rPr lang="sr-Cyrl-RS" sz="2000" dirty="0"/>
                        <a:t>Директни буџетски корисници</a:t>
                      </a:r>
                      <a:endParaRPr lang="en-US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06926">
                <a:tc>
                  <a:txBody>
                    <a:bodyPr/>
                    <a:lstStyle/>
                    <a:p>
                      <a:pPr algn="just" defTabSz="209550">
                        <a:spcBef>
                          <a:spcPts val="0"/>
                        </a:spcBef>
                        <a:buFontTx/>
                        <a:buNone/>
                      </a:pPr>
                      <a:r>
                        <a:rPr lang="sr-Cyrl-RS" altLang="en-US" sz="2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Скупштина општине</a:t>
                      </a:r>
                    </a:p>
                    <a:p>
                      <a:pPr algn="just" defTabSz="209550">
                        <a:spcBef>
                          <a:spcPts val="0"/>
                        </a:spcBef>
                        <a:buFontTx/>
                        <a:buNone/>
                      </a:pPr>
                      <a:r>
                        <a:rPr lang="sr-Cyrl-RS" altLang="en-US" sz="2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Председник</a:t>
                      </a:r>
                      <a:r>
                        <a:rPr lang="sr-Cyrl-RS" altLang="en-US" sz="24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општине</a:t>
                      </a:r>
                    </a:p>
                    <a:p>
                      <a:pPr algn="just" defTabSz="209550">
                        <a:spcBef>
                          <a:spcPts val="0"/>
                        </a:spcBef>
                        <a:buFontTx/>
                        <a:buNone/>
                      </a:pPr>
                      <a:r>
                        <a:rPr lang="sr-Cyrl-RS" altLang="en-US" sz="24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Општинско веће</a:t>
                      </a:r>
                    </a:p>
                    <a:p>
                      <a:pPr algn="just" defTabSz="209550">
                        <a:spcBef>
                          <a:spcPts val="0"/>
                        </a:spcBef>
                        <a:buFontTx/>
                        <a:buNone/>
                      </a:pPr>
                      <a:r>
                        <a:rPr lang="sr-Cyrl-RS" altLang="en-US" sz="24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Општинска управа</a:t>
                      </a:r>
                      <a:endParaRPr lang="sr-Cyrl-RS" altLang="en-US" sz="2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1882">
                <a:tc>
                  <a:txBody>
                    <a:bodyPr/>
                    <a:lstStyle/>
                    <a:p>
                      <a:r>
                        <a:rPr lang="sr-Cyrl-RS" sz="20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Индиректни буџетски корисници</a:t>
                      </a:r>
                      <a:endParaRPr lang="en-US" sz="20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48794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МЕСНЕ ЗАЈЕДНИЦЕ </a:t>
                      </a:r>
                      <a:endParaRPr lang="en-US" sz="14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ТУРИСТИЧКА ОРГАНИЗАЦИЈА БЕЛА ПАЛАНКА </a:t>
                      </a:r>
                      <a:endParaRPr lang="en-US" sz="14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УСТАНОВА КУЛТУРЕ " РЕМИЗИЈАНА" </a:t>
                      </a:r>
                      <a:endParaRPr lang="en-US" sz="14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НАРОДНА БИБЛИОТЕКА "</a:t>
                      </a:r>
                      <a:r>
                        <a:rPr lang="en-US" sz="1400" b="1" kern="12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Вук</a:t>
                      </a:r>
                      <a:r>
                        <a:rPr lang="en-US" sz="1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Караџић</a:t>
                      </a:r>
                      <a:r>
                        <a:rPr lang="en-US" sz="1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" </a:t>
                      </a:r>
                      <a:endParaRPr lang="en-US" sz="14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СПОРТСКИ ЦЕНТАР "БАЊИЦА" </a:t>
                      </a:r>
                      <a:endParaRPr lang="en-US" sz="14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ПРЕДШКОЛСКА УСТАНОВА </a:t>
                      </a:r>
                      <a:r>
                        <a:rPr lang="sr-Cyrl-RS" sz="1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„Драгица Лаловић“</a:t>
                      </a:r>
                      <a:endParaRPr lang="en-US" sz="14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ct val="20000"/>
                        </a:spcBef>
                      </a:pPr>
                      <a:endParaRPr lang="ru-RU" altLang="en-US" sz="1400" dirty="0"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54157">
                <a:tc>
                  <a:txBody>
                    <a:bodyPr/>
                    <a:lstStyle/>
                    <a:p>
                      <a:r>
                        <a:rPr lang="ru-RU" altLang="en-US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Остали корисници буџетских средстава</a:t>
                      </a:r>
                      <a:endParaRPr lang="en-US" sz="2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141421">
                <a:tc>
                  <a:txBody>
                    <a:bodyPr/>
                    <a:lstStyle/>
                    <a:p>
                      <a:pPr>
                        <a:spcBef>
                          <a:spcPct val="20000"/>
                        </a:spcBef>
                      </a:pPr>
                      <a:r>
                        <a:rPr lang="ru-RU" altLang="en-US" sz="1400" dirty="0" smtClean="0">
                          <a:cs typeface="Calibri" panose="020F0502020204030204" pitchFamily="34" charset="0"/>
                        </a:rPr>
                        <a:t>Основне и средња школа</a:t>
                      </a:r>
                    </a:p>
                    <a:p>
                      <a:pPr>
                        <a:spcBef>
                          <a:spcPct val="20000"/>
                        </a:spcBef>
                      </a:pPr>
                      <a:r>
                        <a:rPr lang="ru-RU" altLang="en-US" sz="1400" dirty="0" smtClean="0">
                          <a:cs typeface="Calibri" panose="020F0502020204030204" pitchFamily="34" charset="0"/>
                        </a:rPr>
                        <a:t>Дом здравља</a:t>
                      </a:r>
                    </a:p>
                    <a:p>
                      <a:pPr>
                        <a:spcBef>
                          <a:spcPct val="20000"/>
                        </a:spcBef>
                      </a:pPr>
                      <a:r>
                        <a:rPr lang="ru-RU" altLang="en-US" sz="1400" dirty="0" smtClean="0">
                          <a:cs typeface="Calibri" panose="020F0502020204030204" pitchFamily="34" charset="0"/>
                        </a:rPr>
                        <a:t>Центар за социјални рад</a:t>
                      </a:r>
                    </a:p>
                    <a:p>
                      <a:pPr>
                        <a:spcBef>
                          <a:spcPct val="20000"/>
                        </a:spcBef>
                      </a:pPr>
                      <a:r>
                        <a:rPr lang="ru-RU" altLang="en-US" sz="1400" dirty="0" smtClean="0">
                          <a:cs typeface="Calibri" panose="020F0502020204030204" pitchFamily="34" charset="0"/>
                        </a:rPr>
                        <a:t>Удружења и спортски клубови</a:t>
                      </a:r>
                      <a:endParaRPr lang="ru-RU" altLang="en-US" sz="1400" dirty="0"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3840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/>
          </a:bodyPr>
          <a:lstStyle/>
          <a:p>
            <a:r>
              <a:rPr lang="sr-Cyrl-RS" dirty="0"/>
              <a:t>Шта су приходи и примања буџета?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4830913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172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sr-Cyrl-RS" sz="1800" b="1" dirty="0" smtClean="0">
                <a:solidFill>
                  <a:schemeClr val="bg2">
                    <a:lumMod val="25000"/>
                  </a:schemeClr>
                </a:solidFill>
              </a:rPr>
              <a:t>План прихода </a:t>
            </a:r>
            <a:r>
              <a:rPr lang="sr-Cyrl-RS" sz="1800" b="1" dirty="0">
                <a:solidFill>
                  <a:schemeClr val="bg2">
                    <a:lumMod val="25000"/>
                  </a:schemeClr>
                </a:solidFill>
              </a:rPr>
              <a:t>и примања</a:t>
            </a:r>
            <a:br>
              <a:rPr lang="sr-Cyrl-RS" sz="18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sr-Cyrl-RS" sz="1800" b="1" dirty="0">
                <a:solidFill>
                  <a:schemeClr val="bg2">
                    <a:lumMod val="25000"/>
                  </a:schemeClr>
                </a:solidFill>
              </a:rPr>
              <a:t>буџета </a:t>
            </a:r>
            <a:r>
              <a:rPr lang="sr-Cyrl-RS" sz="1800" b="1" dirty="0" smtClean="0">
                <a:solidFill>
                  <a:schemeClr val="bg2">
                    <a:lumMod val="25000"/>
                  </a:schemeClr>
                </a:solidFill>
              </a:rPr>
              <a:t>општине </a:t>
            </a:r>
            <a:r>
              <a:rPr lang="sr-Cyrl-RS" sz="1800" b="1" dirty="0">
                <a:solidFill>
                  <a:schemeClr val="bg2">
                    <a:lumMod val="25000"/>
                  </a:schemeClr>
                </a:solidFill>
              </a:rPr>
              <a:t>- номинални </a:t>
            </a:r>
            <a:r>
              <a:rPr lang="sr-Cyrl-RS" sz="1800" b="1" dirty="0" smtClean="0">
                <a:solidFill>
                  <a:schemeClr val="bg2">
                    <a:lumMod val="25000"/>
                  </a:schemeClr>
                </a:solidFill>
              </a:rPr>
              <a:t>износи</a:t>
            </a:r>
            <a:r>
              <a:rPr lang="en-US" sz="1800" b="1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en-US" sz="1800" b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sr-Cyrl-CS" sz="1800" b="1" dirty="0" smtClean="0">
                <a:solidFill>
                  <a:schemeClr val="bg2">
                    <a:lumMod val="25000"/>
                  </a:schemeClr>
                </a:solidFill>
              </a:rPr>
              <a:t>Укупни п</a:t>
            </a:r>
            <a:r>
              <a:rPr lang="en-US" sz="1800" b="1" dirty="0" err="1" smtClean="0">
                <a:solidFill>
                  <a:schemeClr val="bg2">
                    <a:lumMod val="25000"/>
                  </a:schemeClr>
                </a:solidFill>
              </a:rPr>
              <a:t>риходи</a:t>
            </a:r>
            <a:r>
              <a:rPr lang="en-US" sz="1800" b="1" dirty="0" smtClean="0">
                <a:solidFill>
                  <a:schemeClr val="bg2">
                    <a:lumMod val="25000"/>
                  </a:schemeClr>
                </a:solidFill>
              </a:rPr>
              <a:t> и </a:t>
            </a:r>
            <a:r>
              <a:rPr lang="en-US" sz="1800" b="1" dirty="0" err="1" smtClean="0">
                <a:solidFill>
                  <a:schemeClr val="bg2">
                    <a:lumMod val="25000"/>
                  </a:schemeClr>
                </a:solidFill>
              </a:rPr>
              <a:t>примања</a:t>
            </a:r>
            <a:r>
              <a:rPr lang="en-US" sz="18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25000"/>
                  </a:schemeClr>
                </a:solidFill>
              </a:rPr>
              <a:t>буџета</a:t>
            </a:r>
            <a:r>
              <a:rPr lang="sr-Cyrl-CS" sz="1800" b="1" dirty="0" smtClean="0">
                <a:solidFill>
                  <a:schemeClr val="bg2">
                    <a:lumMod val="25000"/>
                  </a:schemeClr>
                </a:solidFill>
              </a:rPr>
              <a:t> по свим изворима финансирања </a:t>
            </a:r>
            <a:r>
              <a:rPr lang="en-US" sz="1800" b="1" dirty="0" err="1" smtClean="0">
                <a:solidFill>
                  <a:schemeClr val="bg2">
                    <a:lumMod val="25000"/>
                  </a:schemeClr>
                </a:solidFill>
              </a:rPr>
              <a:t>утврђују</a:t>
            </a:r>
            <a:r>
              <a:rPr lang="en-US" sz="18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25000"/>
                  </a:schemeClr>
                </a:solidFill>
              </a:rPr>
              <a:t>се</a:t>
            </a:r>
            <a:r>
              <a:rPr lang="en-US" sz="1800" b="1" dirty="0" smtClean="0">
                <a:solidFill>
                  <a:schemeClr val="bg2">
                    <a:lumMod val="25000"/>
                  </a:schemeClr>
                </a:solidFill>
              </a:rPr>
              <a:t> у </a:t>
            </a:r>
            <a:r>
              <a:rPr lang="en-US" sz="1800" b="1" dirty="0" err="1" smtClean="0">
                <a:solidFill>
                  <a:schemeClr val="bg2">
                    <a:lumMod val="25000"/>
                  </a:schemeClr>
                </a:solidFill>
              </a:rPr>
              <a:t>износу</a:t>
            </a:r>
            <a:r>
              <a:rPr lang="en-US" sz="18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bg2">
                    <a:lumMod val="25000"/>
                  </a:schemeClr>
                </a:solidFill>
              </a:rPr>
              <a:t>од</a:t>
            </a:r>
            <a:r>
              <a:rPr lang="en-US" sz="1800" b="1" dirty="0" smtClean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sr-Cyrl-RS" sz="1800" b="1" dirty="0" smtClean="0">
                <a:solidFill>
                  <a:schemeClr val="bg2">
                    <a:lumMod val="25000"/>
                  </a:schemeClr>
                </a:solidFill>
              </a:rPr>
              <a:t>829</a:t>
            </a:r>
            <a:r>
              <a:rPr lang="en-US" sz="1800" b="1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r>
              <a:rPr lang="sr-Cyrl-RS" sz="1800" b="1" dirty="0" smtClean="0">
                <a:solidFill>
                  <a:schemeClr val="bg2">
                    <a:lumMod val="25000"/>
                  </a:schemeClr>
                </a:solidFill>
              </a:rPr>
              <a:t>011</a:t>
            </a:r>
            <a:r>
              <a:rPr lang="en-US" sz="1800" b="1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r>
              <a:rPr lang="sr-Cyrl-RS" sz="1800" b="1" dirty="0" smtClean="0">
                <a:solidFill>
                  <a:schemeClr val="bg2">
                    <a:lumMod val="25000"/>
                  </a:schemeClr>
                </a:solidFill>
              </a:rPr>
              <a:t>630</a:t>
            </a:r>
            <a:r>
              <a:rPr lang="en-US" sz="1800" b="1" dirty="0" smtClean="0">
                <a:solidFill>
                  <a:schemeClr val="bg2">
                    <a:lumMod val="25000"/>
                  </a:schemeClr>
                </a:solidFill>
              </a:rPr>
              <a:t>,00 </a:t>
            </a:r>
            <a:r>
              <a:rPr lang="sr-Cyrl-CS" sz="1800" b="1" dirty="0" smtClean="0">
                <a:solidFill>
                  <a:schemeClr val="bg2">
                    <a:lumMod val="25000"/>
                  </a:schemeClr>
                </a:solidFill>
              </a:rPr>
              <a:t>дин </a:t>
            </a:r>
            <a:endParaRPr lang="sr-Latn-CS" sz="18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447800" y="2392369"/>
            <a:ext cx="6367760" cy="382404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368224"/>
            <a:ext cx="5410200" cy="576667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dirty="0"/>
              <a:t>Шта су расходи и издаци буџета?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3714766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028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1375</TotalTime>
  <Words>2087</Words>
  <Application>Microsoft Office PowerPoint</Application>
  <PresentationFormat>On-screen Show (4:3)</PresentationFormat>
  <Paragraphs>713</Paragraphs>
  <Slides>25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Swiss Light YU</vt:lpstr>
      <vt:lpstr>Times New Roman</vt:lpstr>
      <vt:lpstr>Office Theme</vt:lpstr>
      <vt:lpstr>Macro-Enabled Worksheet</vt:lpstr>
      <vt:lpstr>Грађански водич кроз одлуку о буџету општине  Бела Паланка за 2026. годину</vt:lpstr>
      <vt:lpstr>Садржај:</vt:lpstr>
      <vt:lpstr>Уводна реч</vt:lpstr>
      <vt:lpstr>Буџет општине – од плана до реализације</vt:lpstr>
      <vt:lpstr>Ко се финансира из буџета?</vt:lpstr>
      <vt:lpstr>Шта су приходи и примања буџета?</vt:lpstr>
      <vt:lpstr>План прихода и примања буџета општине - номинални износи Укупни приходи и примања буџета по свим изворима финансирања утврђују се у износу од  829.011.630,00 дин </vt:lpstr>
      <vt:lpstr>PowerPoint Presentation</vt:lpstr>
      <vt:lpstr>PowerPoint Presentation</vt:lpstr>
      <vt:lpstr>Структура извршених расхода и издатака буџета општине - номинални износи Одлуком о буџету Општине Бела Паланка  за 2026.годину планирани су у износу 829.011.630,00 дин </vt:lpstr>
      <vt:lpstr>PowerPoint Presentation</vt:lpstr>
      <vt:lpstr>ПЛАН РАСХОДА по програмима – номинални износи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ГРАФИЧКИ ПРИКАЗ НОСИОЦА БУЏЕТА ЗА 2026.ГОД</vt:lpstr>
      <vt:lpstr>Програмско буџетирање и његова примена у буџету општине Бела Паланка</vt:lpstr>
      <vt:lpstr>PowerPoint Presentation</vt:lpstr>
      <vt:lpstr>PowerPoint Presentation</vt:lpstr>
      <vt:lpstr>PowerPoint Presentation</vt:lpstr>
      <vt:lpstr>PowerPoint Presentation</vt:lpstr>
      <vt:lpstr>Захваљујемо Вам се што сте издвојили време и прегледали презентацију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КОНСОЛИДОВАНИ ЗАВРШНИ РАЧУН БУЏЕТА ОПШТИНЕ ВЕЛИКО ГРАДИШТЕ ЗА 2014.ГОДИНУ</dc:title>
  <dc:creator>JPantic</dc:creator>
  <cp:lastModifiedBy>Korisnik</cp:lastModifiedBy>
  <cp:revision>200</cp:revision>
  <cp:lastPrinted>2018-09-10T13:38:36Z</cp:lastPrinted>
  <dcterms:created xsi:type="dcterms:W3CDTF">2006-08-16T00:00:00Z</dcterms:created>
  <dcterms:modified xsi:type="dcterms:W3CDTF">2026-01-09T07:59:53Z</dcterms:modified>
</cp:coreProperties>
</file>